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Arimo" panose="020B0604020202020204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ExtraBold" panose="020B0604020202020204" charset="0"/>
      <p:bold r:id="rId31"/>
      <p:boldItalic r:id="rId32"/>
    </p:embeddedFont>
    <p:embeddedFont>
      <p:font typeface="Open Sans Light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owxv/TxUfxZMhb4l41S9L2naG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D64E0A-D1C5-4928-AC4A-2A03DD42469E}">
  <a:tblStyle styleId="{DED64E0A-D1C5-4928-AC4A-2A03DD42469E}" styleName="Table_0">
    <a:wholeTbl>
      <a:tcTxStyle b="off" i="off">
        <a:font>
          <a:latin typeface="Open Sans"/>
          <a:ea typeface="Open Sans"/>
          <a:cs typeface="Open Sans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D0F7A4-8244-4B91-9339-DBCAA9CBCD0C}" styleName="Table_1">
    <a:wholeTbl>
      <a:tcTxStyle b="off" i="off">
        <a:font>
          <a:latin typeface="Open Sans"/>
          <a:ea typeface="Open Sans"/>
          <a:cs typeface="Open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8E6E7"/>
          </a:solidFill>
        </a:fill>
      </a:tcStyle>
    </a:wholeTbl>
    <a:band1H>
      <a:tcTxStyle/>
      <a:tcStyle>
        <a:tcBdr/>
        <a:fill>
          <a:solidFill>
            <a:srgbClr val="F0CA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0CA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Open Sans"/>
          <a:ea typeface="Open Sans"/>
          <a:cs typeface="Open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viewProps" Target="viewProps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business-economy-euro/banking-and-finance/sustainable-finance_c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Komentář: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AutoNum type="arabicPeriod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zmírňování změny klimatu;</a:t>
            </a:r>
            <a:endParaRPr sz="1800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AutoNum type="arabicPeriod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přizpůsobování se změně klimatu;</a:t>
            </a:r>
            <a:endParaRPr sz="1800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AutoNum type="arabicPeriod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udržitelné využívání a ochrana vodních a mořských zdrojů;</a:t>
            </a:r>
            <a:endParaRPr sz="1800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AutoNum type="arabicPeriod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přechod na oběhové hospodářství;</a:t>
            </a:r>
            <a:endParaRPr sz="1800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AutoNum type="arabicPeriod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prevence a omezování znečištění;</a:t>
            </a:r>
            <a:endParaRPr sz="1800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Calibri"/>
              <a:buAutoNum type="arabicPeriod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ochrana a obnova biologické rozmanitosti a ekosystémů.</a:t>
            </a:r>
            <a:endParaRPr sz="1800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Komentář: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Kritéria vymezují i negativní podmínky - např. reality nesmí sloužit fosilním zdrojům.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Infrastruktura má být umožňující tranziční aktivity.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Některé aktivity jsou z povahy věcí udržitelné a tak nemají mezní kritéria významného příspěvku.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Kritéria jsou velmi exaktní a navázána na normy.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Komentář: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Due diligence proces je nutné reportovat vždy.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Komentář: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Alliance výzkum 2019 – 1000 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Alliance výzkum 2020 – 300 CEE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CDSB výzkum 2020 – 50 top EU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Frank Bold v ramci vyzkumu pro Alliance for Corporate Transparency analyzoval nejprve 1000 a posleze 300 velkych firem ohledne nekolika set kriteria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vsechna data a regionalni sprovnani jsou dostupnav interaktivni databazi na allianceforcorporatetransparency.org/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None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Komentář: 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500 miliard EUR ročně – cca ½ prostřednictvím veřejných rozpočtů, 2/2 prostřednictvím přesměrování kapitálových toků, bankovních půjček.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mo"/>
                <a:ea typeface="Arimo"/>
                <a:cs typeface="Arimo"/>
                <a:sym typeface="Arimo"/>
              </a:rPr>
              <a:t>Sustainable Finance Strategy → </a:t>
            </a:r>
            <a:r>
              <a:rPr lang="cs-CZ" sz="1800" i="1" u="sng" strike="noStrike">
                <a:solidFill>
                  <a:srgbClr val="1155C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Strategie udržitelného financování </a:t>
            </a: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→ série dalších opatření směřujících k systémovému nastavení finančních trhů.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Většina opatření je “měkkých”, směřujících především na</a:t>
            </a:r>
            <a:r>
              <a:rPr lang="cs-CZ" sz="1800" b="1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transparentnost</a:t>
            </a: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a pobídky a schopnost reagovat na makroekonomické změny. Veřejné investice a technologické a tržní změny zásadním způsobem budou měnit rentabilitu.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None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Komentář: 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Investoři (SFDR) jsou závislí na datech od firem, do kterých investují (NFR).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TAXONOMY standardizuje data o pozitivních dopadech – jsou integrální součástí reportingu dle SFDR i NFRD.</a:t>
            </a:r>
            <a:endParaRPr/>
          </a:p>
          <a:p>
            <a:pPr marL="342900" lvl="0" indent="-2800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800" i="1" u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Non-Financial Reporting Directive (NFDR)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Directive 2014/95/EU of the European Parliament and of the Council of 22 October 2014 amending Directive 2013/34/EU as regards disclosure of non-financial and diversity information by certain large undertakings and groups SMĚRNICE EVROPSKÉHO PARLAMENTU A RADY 2014/95/EU ze dne 22. října 2014, kterou se mění směrnice 2013/34/EU, pokud jde o uvádění nefinančních informací a informací týkajících se rozmanitosti některými velkými podniky a skupinami</a:t>
            </a:r>
            <a:endParaRPr sz="1800" i="1" u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u="none" strike="noStrik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Sustainable Finance Disclosure Regulation (SFDR)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Regulation (EU) 2019/2088 of the European Parliament and of the Council of 27 November 2019 on sustainability‐related disclosures in the financial services sector NAŘÍZENÍ EVROPSKÉHO PARLAMENTU A RADY (EU) 2019/2088 ze dne 27. listopadu 2019 o zveřejňování informací souvisejících s udržitelností v odvětví finančních služeb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Taxonomy of Sustainable Activities (TAXONOMY)</a:t>
            </a:r>
            <a:endParaRPr sz="180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Regulation (EU) 2020/852 of the European Parliament and of the Council of 18 June 2020 on the establishment of a framework to facilitate sustainable investment, and amending Regulation (EU) 2019/2088 (Text with EEA relevance) NAŘÍZENÍ EVROPSKÉHO PARLAMENTU A RADY (EU) 2020/852 ze dne 18. června 2020 o zřízení rámce pro usnadnění udržitelných investic a o změně nařízení (EU) 2019/2088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None/>
            </a:pPr>
            <a:r>
              <a:rPr lang="cs-CZ" sz="10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Komentář: </a:t>
            </a:r>
            <a:endParaRPr sz="1000" i="1" u="none" strike="noStrik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●"/>
            </a:pPr>
            <a:r>
              <a:rPr lang="cs-CZ" sz="1000" i="1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Existující návrhy standardů: 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○"/>
            </a:pPr>
            <a:r>
              <a:rPr lang="cs-CZ" sz="1000" i="1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SFDR návrh ESMA pro regulační technické normy</a:t>
            </a:r>
            <a:r>
              <a:rPr lang="cs-CZ" sz="11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</a:t>
            </a:r>
            <a:r>
              <a:rPr lang="cs-CZ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Regulatory Technical Standards</a:t>
            </a:r>
            <a:r>
              <a:rPr lang="cs-CZ" sz="1000" i="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cs-CZ" sz="1000" i="1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;  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○"/>
            </a:pPr>
            <a:r>
              <a:rPr lang="cs-CZ" sz="1000" i="1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TAXONOMY : technická screeningová kritéria (</a:t>
            </a:r>
            <a:r>
              <a:rPr lang="cs-CZ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Technical Screening Criteria</a:t>
            </a:r>
            <a:r>
              <a:rPr lang="cs-CZ" sz="11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cs-CZ" sz="1000" i="1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pro klima; ESMA, EBA and EIOPA návrh indikátorů pro Komisi pro aplikaci Taxonomie korporacemi, investory, bankami a pojišťovnami;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○"/>
            </a:pPr>
            <a:r>
              <a:rPr lang="cs-CZ" sz="1000" i="1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Doporučení “Project Task Force on EU Non-Financial Reporting Standards”.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●"/>
            </a:pPr>
            <a:r>
              <a:rPr lang="cs-CZ" sz="1000" i="1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NFR standardy upřesní data o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○"/>
            </a:pPr>
            <a:r>
              <a:rPr lang="cs-CZ" sz="1000" i="1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klimatických cílech,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○"/>
            </a:pPr>
            <a:r>
              <a:rPr lang="cs-CZ" sz="1000" i="1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due diligence – minimální záruky,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○"/>
            </a:pPr>
            <a:r>
              <a:rPr lang="cs-CZ" sz="1000" i="1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indikátory pro dodavatelské řetězce.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None/>
            </a:pPr>
            <a:r>
              <a:rPr lang="cs-CZ" sz="10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Komentář: </a:t>
            </a:r>
            <a:endParaRPr/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●"/>
            </a:pPr>
            <a:r>
              <a:rPr lang="cs-CZ" sz="10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Změna alokace financí - 1 bilion EUR ročně; kombinace veřejných rozpočtů a změn na finančních trzích.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●"/>
            </a:pPr>
            <a:r>
              <a:rPr lang="cs-CZ" sz="10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Míra a rychlost technologických a tržních změn bude bezprecedentní.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●"/>
            </a:pPr>
            <a:r>
              <a:rPr lang="cs-CZ" sz="10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To vše bude umocněno minimálními požadavky, které budou silně upřednostňovat 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○"/>
            </a:pPr>
            <a:r>
              <a:rPr lang="cs-CZ" sz="10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a) best-in-class,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○"/>
            </a:pPr>
            <a:r>
              <a:rPr lang="cs-CZ" sz="10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b) odpovědný přístup.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Komentář: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Mimo standardizované indikátory (sloupec 3) mohou v principu firmy deklarovat, že nemají stanovená žádná opatření / cíle s příslušným zdůvodněním, příp. nedeklarovat žádné udržitelné aktivity dle TAXO.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Dodatečné indikátory nejsou povinné.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Char char="●"/>
            </a:pPr>
            <a:r>
              <a:rPr lang="cs-CZ" sz="1800" i="1" u="none" strike="noStrik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Je však nutné poskytnout informace pro témata, které firma sama deklaruje jako významná (z hlediska dopadů nebo rizik) - apriori všechna témate uvedená v reportu se považují za významná.</a:t>
            </a:r>
            <a:endParaRPr sz="18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i="1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Komentář: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cs-CZ" sz="1100" i="1" u="none" strike="noStrike">
                <a:latin typeface="Arial"/>
                <a:ea typeface="Arial"/>
                <a:cs typeface="Arial"/>
                <a:sym typeface="Arial"/>
              </a:rPr>
              <a:t>Definice a metodiky dle platné environmentální legislativy.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Arial"/>
              <a:buChar char="●"/>
            </a:pPr>
            <a:r>
              <a:rPr lang="cs-CZ" sz="10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Indikátory jasně deklarovat i v případě nulových dopadů).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cs-CZ" sz="1100" i="1" u="none" strike="noStrike">
                <a:latin typeface="Arial"/>
                <a:ea typeface="Arial"/>
                <a:cs typeface="Arial"/>
                <a:sym typeface="Arial"/>
              </a:rPr>
              <a:t>Dodatečné indikátory – pokud má společnost významné dopady nebo podléhá regulaci; investoři by jednu z těchto metrik měli reportovat.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●"/>
            </a:pPr>
            <a:r>
              <a:rPr lang="cs-CZ" sz="1000" u="sng" strike="noStrike">
                <a:latin typeface="Arial"/>
                <a:ea typeface="Arial"/>
                <a:cs typeface="Arial"/>
                <a:sym typeface="Arial"/>
              </a:rPr>
              <a:t>Rizika pri biodiversitu: odlesňování, degradace půdy, ohrožení mořského života a ohrožených druhů. Rizikové komodity: (bavlna, palmový olej, sója, atd.).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</a:pPr>
            <a:r>
              <a:rPr lang="cs-CZ" sz="1100" i="1" u="none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0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Indikátory pro investory: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Noto Sans Symbols"/>
              <a:buChar char="−"/>
            </a:pPr>
            <a:r>
              <a:rPr lang="cs-CZ" sz="10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Podíl investic ve společnostech s těmito dopady.</a:t>
            </a:r>
            <a:endParaRPr sz="1100" u="none" strike="noStrike"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00"/>
              <a:buFont typeface="Noto Sans Symbols"/>
              <a:buChar char="−"/>
            </a:pPr>
            <a:r>
              <a:rPr lang="cs-CZ" sz="1000" u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Dopady vztažené k hodnotě investice.</a:t>
            </a:r>
            <a:endParaRPr/>
          </a:p>
        </p:txBody>
      </p:sp>
      <p:sp>
        <p:nvSpPr>
          <p:cNvPr id="180" name="Google Shape;18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9_Section Header">
  <p:cSld name="9_Section Header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>
            <a:spLocks noGrp="1"/>
          </p:cNvSpPr>
          <p:nvPr>
            <p:ph type="title"/>
          </p:nvPr>
        </p:nvSpPr>
        <p:spPr>
          <a:xfrm>
            <a:off x="539552" y="2459445"/>
            <a:ext cx="648072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Open Sans Light"/>
              <a:buNone/>
              <a:defRPr sz="6000" b="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24" descr="IQS_positive_RG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7281" y="1196752"/>
            <a:ext cx="4066726" cy="1130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sldNum" idx="12"/>
          </p:nvPr>
        </p:nvSpPr>
        <p:spPr>
          <a:xfrm>
            <a:off x="6553200" y="614364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52" name="Google Shape;5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58862" y="1081980"/>
            <a:ext cx="6381490" cy="4075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Section Header">
  <p:cSld name="1_Section 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6"/>
          <p:cNvSpPr txBox="1">
            <a:spLocks noGrp="1"/>
          </p:cNvSpPr>
          <p:nvPr>
            <p:ph type="title"/>
          </p:nvPr>
        </p:nvSpPr>
        <p:spPr>
          <a:xfrm>
            <a:off x="2500298" y="3178260"/>
            <a:ext cx="592297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 Light"/>
              <a:buNone/>
              <a:defRPr sz="4000" b="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>
            <a:off x="2500298" y="4569749"/>
            <a:ext cx="5929354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A8B8C"/>
              </a:buClr>
              <a:buSzPts val="1800"/>
              <a:buNone/>
              <a:defRPr sz="1800">
                <a:solidFill>
                  <a:srgbClr val="8A8B8C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A8B8C"/>
              </a:buClr>
              <a:buSzPts val="1600"/>
              <a:buNone/>
              <a:defRPr sz="1600">
                <a:solidFill>
                  <a:srgbClr val="8A8B8C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7"/>
          <p:cNvSpPr txBox="1">
            <a:spLocks noGrp="1"/>
          </p:cNvSpPr>
          <p:nvPr>
            <p:ph type="title"/>
          </p:nvPr>
        </p:nvSpPr>
        <p:spPr>
          <a:xfrm>
            <a:off x="457200" y="1098935"/>
            <a:ext cx="825820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 Light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7"/>
          <p:cNvSpPr txBox="1">
            <a:spLocks noGrp="1"/>
          </p:cNvSpPr>
          <p:nvPr>
            <p:ph type="body" idx="1"/>
          </p:nvPr>
        </p:nvSpPr>
        <p:spPr>
          <a:xfrm>
            <a:off x="2571736" y="1857364"/>
            <a:ext cx="292895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ftr" idx="11"/>
          </p:nvPr>
        </p:nvSpPr>
        <p:spPr>
          <a:xfrm>
            <a:off x="2571736" y="614364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6553200" y="614364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2"/>
          </p:nvPr>
        </p:nvSpPr>
        <p:spPr>
          <a:xfrm>
            <a:off x="5814346" y="1857364"/>
            <a:ext cx="292895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with Caption">
  <p:cSld name="1_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8"/>
          <p:cNvSpPr txBox="1">
            <a:spLocks noGrp="1"/>
          </p:cNvSpPr>
          <p:nvPr>
            <p:ph type="title"/>
          </p:nvPr>
        </p:nvSpPr>
        <p:spPr>
          <a:xfrm>
            <a:off x="457201" y="1071546"/>
            <a:ext cx="1828783" cy="9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None/>
              <a:defRPr sz="2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body" idx="1"/>
          </p:nvPr>
        </p:nvSpPr>
        <p:spPr>
          <a:xfrm>
            <a:off x="2571736" y="1071546"/>
            <a:ext cx="6572264" cy="435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38"/>
          <p:cNvSpPr txBox="1">
            <a:spLocks noGrp="1"/>
          </p:cNvSpPr>
          <p:nvPr>
            <p:ph type="body" idx="2"/>
          </p:nvPr>
        </p:nvSpPr>
        <p:spPr>
          <a:xfrm>
            <a:off x="457201" y="2214554"/>
            <a:ext cx="18287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 sz="14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38"/>
          <p:cNvSpPr txBox="1">
            <a:spLocks noGrp="1"/>
          </p:cNvSpPr>
          <p:nvPr>
            <p:ph type="ftr" idx="11"/>
          </p:nvPr>
        </p:nvSpPr>
        <p:spPr>
          <a:xfrm>
            <a:off x="2571736" y="614364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9E55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sldNum" idx="12"/>
          </p:nvPr>
        </p:nvSpPr>
        <p:spPr>
          <a:xfrm>
            <a:off x="6553200" y="614364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t with Caption">
  <p:cSld name="2_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>
            <a:spLocks noGrp="1"/>
          </p:cNvSpPr>
          <p:nvPr>
            <p:ph type="title"/>
          </p:nvPr>
        </p:nvSpPr>
        <p:spPr>
          <a:xfrm>
            <a:off x="457201" y="1071546"/>
            <a:ext cx="1828783" cy="9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None/>
              <a:defRPr sz="2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body" idx="1"/>
          </p:nvPr>
        </p:nvSpPr>
        <p:spPr>
          <a:xfrm>
            <a:off x="457201" y="2214554"/>
            <a:ext cx="18287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333333"/>
              </a:buClr>
              <a:buSzPts val="1400"/>
              <a:buNone/>
              <a:defRPr sz="14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ftr" idx="11"/>
          </p:nvPr>
        </p:nvSpPr>
        <p:spPr>
          <a:xfrm>
            <a:off x="2571736" y="614364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A9E55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sldNum" idx="12"/>
          </p:nvPr>
        </p:nvSpPr>
        <p:spPr>
          <a:xfrm>
            <a:off x="6553200" y="614364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3" name="Google Shape;73;p39"/>
          <p:cNvSpPr>
            <a:spLocks noGrp="1"/>
          </p:cNvSpPr>
          <p:nvPr>
            <p:ph type="pic" idx="2"/>
          </p:nvPr>
        </p:nvSpPr>
        <p:spPr>
          <a:xfrm>
            <a:off x="2571736" y="1071546"/>
            <a:ext cx="6572264" cy="4357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icture with Caption">
  <p:cSld name="2_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1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title"/>
          </p:nvPr>
        </p:nvSpPr>
        <p:spPr>
          <a:xfrm>
            <a:off x="467544" y="6143644"/>
            <a:ext cx="485778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Open Sans Light"/>
              <a:buNone/>
              <a:defRPr sz="32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Section Header">
  <p:cSld name="5_Section 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91680" y="0"/>
            <a:ext cx="8334374" cy="699135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>
            <a:off x="539552" y="1909398"/>
            <a:ext cx="223224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  <a:defRPr sz="1600" b="0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/>
          <p:nvPr/>
        </p:nvSpPr>
        <p:spPr>
          <a:xfrm>
            <a:off x="539552" y="3501008"/>
            <a:ext cx="2016224" cy="27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None/>
            </a:pPr>
            <a:r>
              <a:rPr lang="cs-CZ" sz="1600" b="0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www.frankbold.org</a:t>
            </a:r>
            <a:endParaRPr sz="1600" b="0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1" name="Google Shape;81;p41" descr="IQS_positive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908720"/>
            <a:ext cx="2331610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8_Section Header">
  <p:cSld name="8_Section 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8640" y="-891480"/>
            <a:ext cx="11525249" cy="805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42"/>
          <p:cNvSpPr txBox="1">
            <a:spLocks noGrp="1"/>
          </p:cNvSpPr>
          <p:nvPr>
            <p:ph type="title"/>
          </p:nvPr>
        </p:nvSpPr>
        <p:spPr>
          <a:xfrm>
            <a:off x="539552" y="1909398"/>
            <a:ext cx="223224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 b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2"/>
          <p:cNvSpPr txBox="1"/>
          <p:nvPr/>
        </p:nvSpPr>
        <p:spPr>
          <a:xfrm>
            <a:off x="539552" y="3501008"/>
            <a:ext cx="2016224" cy="27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</a:pPr>
            <a:r>
              <a:rPr lang="cs-CZ" sz="1600" b="0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www.frankbold.org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6" name="Google Shape;86;p42" descr="IQS_positive_RGB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552" y="908720"/>
            <a:ext cx="2331610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 txBox="1">
            <a:spLocks noGrp="1"/>
          </p:cNvSpPr>
          <p:nvPr>
            <p:ph type="title"/>
          </p:nvPr>
        </p:nvSpPr>
        <p:spPr>
          <a:xfrm>
            <a:off x="570332" y="2199055"/>
            <a:ext cx="781171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Open Sans Light"/>
              <a:buNone/>
              <a:defRPr sz="6000" b="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body" idx="1"/>
          </p:nvPr>
        </p:nvSpPr>
        <p:spPr>
          <a:xfrm>
            <a:off x="570332" y="4077072"/>
            <a:ext cx="78901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A8B8C"/>
              </a:buClr>
              <a:buSzPts val="1800"/>
              <a:buNone/>
              <a:defRPr sz="1800">
                <a:solidFill>
                  <a:srgbClr val="8A8B8C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A8B8C"/>
              </a:buClr>
              <a:buSzPts val="1600"/>
              <a:buNone/>
              <a:defRPr sz="1600">
                <a:solidFill>
                  <a:srgbClr val="8A8B8C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457200" y="1098935"/>
            <a:ext cx="82296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 Light"/>
              <a:buNone/>
              <a:defRPr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body" idx="1"/>
          </p:nvPr>
        </p:nvSpPr>
        <p:spPr>
          <a:xfrm>
            <a:off x="2571736" y="2071678"/>
            <a:ext cx="6072230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333333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2571736" y="614364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6553200" y="614364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0"/>
          <p:cNvSpPr txBox="1">
            <a:spLocks noGrp="1"/>
          </p:cNvSpPr>
          <p:nvPr>
            <p:ph type="title"/>
          </p:nvPr>
        </p:nvSpPr>
        <p:spPr>
          <a:xfrm>
            <a:off x="2571736" y="6143644"/>
            <a:ext cx="485778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0"/>
          <p:cNvSpPr>
            <a:spLocks noGrp="1"/>
          </p:cNvSpPr>
          <p:nvPr>
            <p:ph type="pic" idx="2"/>
          </p:nvPr>
        </p:nvSpPr>
        <p:spPr>
          <a:xfrm>
            <a:off x="0" y="1071545"/>
            <a:ext cx="9144001" cy="442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sldNum" idx="12"/>
          </p:nvPr>
        </p:nvSpPr>
        <p:spPr>
          <a:xfrm>
            <a:off x="8072462" y="6143644"/>
            <a:ext cx="61433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1"/>
          <p:cNvSpPr txBox="1">
            <a:spLocks noGrp="1"/>
          </p:cNvSpPr>
          <p:nvPr>
            <p:ph type="title"/>
          </p:nvPr>
        </p:nvSpPr>
        <p:spPr>
          <a:xfrm>
            <a:off x="457201" y="1071546"/>
            <a:ext cx="1828783" cy="9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Open Sans"/>
              <a:buNone/>
              <a:defRPr sz="2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body" idx="1"/>
          </p:nvPr>
        </p:nvSpPr>
        <p:spPr>
          <a:xfrm>
            <a:off x="2571736" y="0"/>
            <a:ext cx="65722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2"/>
          </p:nvPr>
        </p:nvSpPr>
        <p:spPr>
          <a:xfrm>
            <a:off x="457201" y="2214554"/>
            <a:ext cx="182878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333333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4" name="Google Shape;34;p31"/>
          <p:cNvSpPr txBox="1">
            <a:spLocks noGrp="1"/>
          </p:cNvSpPr>
          <p:nvPr>
            <p:ph type="ftr" idx="11"/>
          </p:nvPr>
        </p:nvSpPr>
        <p:spPr>
          <a:xfrm>
            <a:off x="2571736" y="614364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1"/>
          <p:cNvSpPr txBox="1">
            <a:spLocks noGrp="1"/>
          </p:cNvSpPr>
          <p:nvPr>
            <p:ph type="sldNum" idx="12"/>
          </p:nvPr>
        </p:nvSpPr>
        <p:spPr>
          <a:xfrm>
            <a:off x="6553200" y="614364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Section Header">
  <p:cSld name="7_Section Header">
    <p:bg>
      <p:bgPr>
        <a:solidFill>
          <a:schemeClr val="dk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32" descr="IQS_positive_RG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7281" y="4077072"/>
            <a:ext cx="7811144" cy="2171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Section Header">
  <p:cSld name="6_Section Header">
    <p:bg>
      <p:bgPr>
        <a:solidFill>
          <a:schemeClr val="dk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6"/>
          <p:cNvSpPr txBox="1">
            <a:spLocks noGrp="1"/>
          </p:cNvSpPr>
          <p:nvPr>
            <p:ph type="title"/>
          </p:nvPr>
        </p:nvSpPr>
        <p:spPr>
          <a:xfrm>
            <a:off x="539552" y="2455728"/>
            <a:ext cx="648072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Open Sans Light"/>
              <a:buNone/>
              <a:defRPr sz="6000" b="0" cap="none">
                <a:solidFill>
                  <a:schemeClr val="lt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26" descr="IQS_positive_RGB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7281" y="1193035"/>
            <a:ext cx="4066727" cy="1130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C08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" name="Google Shape;43;p33"/>
          <p:cNvSpPr txBox="1">
            <a:spLocks noGrp="1"/>
          </p:cNvSpPr>
          <p:nvPr>
            <p:ph type="title"/>
          </p:nvPr>
        </p:nvSpPr>
        <p:spPr>
          <a:xfrm>
            <a:off x="539552" y="2204864"/>
            <a:ext cx="781171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 Light"/>
              <a:buNone/>
              <a:defRPr sz="6000" b="0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body" idx="1"/>
          </p:nvPr>
        </p:nvSpPr>
        <p:spPr>
          <a:xfrm>
            <a:off x="539552" y="4005064"/>
            <a:ext cx="781809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A8B8C"/>
              </a:buClr>
              <a:buSzPts val="1800"/>
              <a:buNone/>
              <a:defRPr sz="1800">
                <a:solidFill>
                  <a:srgbClr val="8A8B8C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A8B8C"/>
              </a:buClr>
              <a:buSzPts val="1600"/>
              <a:buNone/>
              <a:defRPr sz="1600">
                <a:solidFill>
                  <a:srgbClr val="8A8B8C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A8B8C"/>
              </a:buClr>
              <a:buSzPts val="1400"/>
              <a:buNone/>
              <a:defRPr sz="1400">
                <a:solidFill>
                  <a:srgbClr val="8A8B8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>
            <a:spLocks noGrp="1"/>
          </p:cNvSpPr>
          <p:nvPr>
            <p:ph type="ctrTitle"/>
          </p:nvPr>
        </p:nvSpPr>
        <p:spPr>
          <a:xfrm>
            <a:off x="2571736" y="1500174"/>
            <a:ext cx="588646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 Light"/>
              <a:buNone/>
              <a:defRPr b="0"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4"/>
          <p:cNvSpPr txBox="1">
            <a:spLocks noGrp="1"/>
          </p:cNvSpPr>
          <p:nvPr>
            <p:ph type="subTitle" idx="1"/>
          </p:nvPr>
        </p:nvSpPr>
        <p:spPr>
          <a:xfrm>
            <a:off x="2571736" y="2886068"/>
            <a:ext cx="5857916" cy="900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 sz="1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A8B8C"/>
              </a:buClr>
              <a:buSzPts val="2800"/>
              <a:buNone/>
              <a:defRPr>
                <a:solidFill>
                  <a:srgbClr val="8A8B8C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A8B8C"/>
              </a:buClr>
              <a:buSzPts val="1800"/>
              <a:buNone/>
              <a:defRPr>
                <a:solidFill>
                  <a:srgbClr val="8A8B8C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A8B8C"/>
              </a:buClr>
              <a:buSzPts val="2000"/>
              <a:buNone/>
              <a:defRPr>
                <a:solidFill>
                  <a:srgbClr val="8A8B8C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A8B8C"/>
              </a:buClr>
              <a:buSzPts val="2000"/>
              <a:buNone/>
              <a:defRPr>
                <a:solidFill>
                  <a:srgbClr val="8A8B8C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A8B8C"/>
              </a:buClr>
              <a:buSzPts val="2000"/>
              <a:buNone/>
              <a:defRPr>
                <a:solidFill>
                  <a:srgbClr val="8A8B8C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A8B8C"/>
              </a:buClr>
              <a:buSzPts val="2000"/>
              <a:buNone/>
              <a:defRPr>
                <a:solidFill>
                  <a:srgbClr val="8A8B8C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A8B8C"/>
              </a:buClr>
              <a:buSzPts val="2000"/>
              <a:buNone/>
              <a:defRPr>
                <a:solidFill>
                  <a:srgbClr val="8A8B8C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A8B8C"/>
              </a:buClr>
              <a:buSzPts val="2000"/>
              <a:buNone/>
              <a:defRPr>
                <a:solidFill>
                  <a:srgbClr val="8A8B8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4"/>
          <p:cNvSpPr txBox="1">
            <a:spLocks noGrp="1"/>
          </p:cNvSpPr>
          <p:nvPr>
            <p:ph type="ftr" idx="11"/>
          </p:nvPr>
        </p:nvSpPr>
        <p:spPr>
          <a:xfrm>
            <a:off x="2571736" y="614364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6553200" y="614364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>
            <a:spLocks noGrp="1"/>
          </p:cNvSpPr>
          <p:nvPr>
            <p:ph type="title"/>
          </p:nvPr>
        </p:nvSpPr>
        <p:spPr>
          <a:xfrm>
            <a:off x="457200" y="1098935"/>
            <a:ext cx="82296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 Light"/>
              <a:buNone/>
              <a:defRPr sz="40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3"/>
          <p:cNvSpPr txBox="1">
            <a:spLocks noGrp="1"/>
          </p:cNvSpPr>
          <p:nvPr>
            <p:ph type="body" idx="1"/>
          </p:nvPr>
        </p:nvSpPr>
        <p:spPr>
          <a:xfrm>
            <a:off x="2571736" y="2083536"/>
            <a:ext cx="5857916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333333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23"/>
          <p:cNvSpPr txBox="1">
            <a:spLocks noGrp="1"/>
          </p:cNvSpPr>
          <p:nvPr>
            <p:ph type="ftr" idx="11"/>
          </p:nvPr>
        </p:nvSpPr>
        <p:spPr>
          <a:xfrm>
            <a:off x="2571736" y="6143644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23"/>
          <p:cNvSpPr txBox="1">
            <a:spLocks noGrp="1"/>
          </p:cNvSpPr>
          <p:nvPr>
            <p:ph type="sldNum" idx="12"/>
          </p:nvPr>
        </p:nvSpPr>
        <p:spPr>
          <a:xfrm>
            <a:off x="6553200" y="614364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4" name="Google Shape;14;p23" descr="IQS_positive_RGB.eps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63546" y="6101110"/>
            <a:ext cx="1430298" cy="3975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ilip.gregor@frankbold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>
            <a:spLocks noGrp="1"/>
          </p:cNvSpPr>
          <p:nvPr>
            <p:ph type="title"/>
          </p:nvPr>
        </p:nvSpPr>
        <p:spPr>
          <a:xfrm>
            <a:off x="526449" y="2597571"/>
            <a:ext cx="6480720" cy="1093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Open Sans Light"/>
              <a:buNone/>
            </a:pPr>
            <a:r>
              <a:rPr lang="cs-CZ" sz="4400"/>
              <a:t>Standardy pro nefinanční reporting a taxonomii</a:t>
            </a:r>
            <a:endParaRPr/>
          </a:p>
        </p:txBody>
      </p:sp>
      <p:sp>
        <p:nvSpPr>
          <p:cNvPr id="93" name="Google Shape;93;p2"/>
          <p:cNvSpPr txBox="1"/>
          <p:nvPr/>
        </p:nvSpPr>
        <p:spPr>
          <a:xfrm>
            <a:off x="526449" y="4338409"/>
            <a:ext cx="7875868" cy="1093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1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Filip Gregor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cs-CZ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Responsible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Companies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20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Section</a:t>
            </a:r>
            <a:r>
              <a:rPr lang="cs-CZ" sz="20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cs-CZ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Steering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Group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Member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European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Corporate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Reporting </a:t>
            </a:r>
            <a:r>
              <a:rPr lang="cs-CZ" sz="1800" b="0" i="0" u="none" strike="noStrike" cap="none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Lab</a:t>
            </a:r>
            <a:r>
              <a:rPr lang="cs-CZ" sz="18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@ EFRAG</a:t>
            </a:r>
            <a:endParaRPr dirty="0"/>
          </a:p>
        </p:txBody>
      </p:sp>
      <p:pic>
        <p:nvPicPr>
          <p:cNvPr id="94" name="Google Shape;94;p2" descr="Change actor | Sustent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5661248"/>
            <a:ext cx="1944216" cy="71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223436" y="407244"/>
            <a:ext cx="48579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</a:pPr>
            <a:r>
              <a:rPr lang="cs-CZ">
                <a:latin typeface="Open Sans Light"/>
                <a:ea typeface="Open Sans Light"/>
                <a:cs typeface="Open Sans Light"/>
                <a:sym typeface="Open Sans Light"/>
              </a:rPr>
              <a:t>Taxonomie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aphicFrame>
        <p:nvGraphicFramePr>
          <p:cNvPr id="189" name="Google Shape;189;p16"/>
          <p:cNvGraphicFramePr/>
          <p:nvPr/>
        </p:nvGraphicFramePr>
        <p:xfrm>
          <a:off x="0" y="1083090"/>
          <a:ext cx="9144000" cy="4782800"/>
        </p:xfrm>
        <a:graphic>
          <a:graphicData uri="http://schemas.openxmlformats.org/drawingml/2006/table">
            <a:tbl>
              <a:tblPr firstRow="1" bandRow="1">
                <a:noFill/>
                <a:tableStyleId>{7ED0F7A4-8244-4B91-9339-DBCAA9CBCD0C}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00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300" b="1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Produkty a služby, které:</a:t>
                      </a:r>
                      <a:endParaRPr sz="13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AutoNum type="arabicPeriod"/>
                      </a:pPr>
                      <a:r>
                        <a:rPr lang="cs-CZ" sz="12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mají významný pozitivní dopad na environmentální cíle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AutoNum type="arabicPeriod"/>
                      </a:pPr>
                      <a:r>
                        <a:rPr lang="cs-CZ" sz="12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nemají významný negativní dopad na ostatní cíle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AutoNum type="arabicPeriod"/>
                      </a:pPr>
                      <a:r>
                        <a:rPr lang="cs-CZ" sz="1200" b="0" u="none" strike="noStrike">
                          <a:solidFill>
                            <a:srgbClr val="000000"/>
                          </a:solidFill>
                        </a:rPr>
                        <a:t>splňují </a:t>
                      </a:r>
                      <a:r>
                        <a:rPr lang="cs-CZ" sz="1200" b="1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minimální záruky </a:t>
                      </a:r>
                      <a:r>
                        <a:rPr lang="cs-CZ" sz="1200" b="0" u="none" strike="noStrike">
                          <a:solidFill>
                            <a:srgbClr val="000000"/>
                          </a:solidFill>
                        </a:rPr>
                        <a:t>(due diligence)</a:t>
                      </a:r>
                      <a:endParaRPr sz="1600" b="0" u="none" strike="noStrike"/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Open Sans"/>
                        <a:buAutoNum type="arabicPeriod"/>
                      </a:pPr>
                      <a:r>
                        <a:rPr lang="cs-CZ" sz="12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splňují </a:t>
                      </a:r>
                      <a:r>
                        <a:rPr lang="cs-CZ" sz="1200" u="none" strike="noStrike">
                          <a:solidFill>
                            <a:srgbClr val="000000"/>
                          </a:solidFill>
                        </a:rPr>
                        <a:t>technická screeningová kritéria</a:t>
                      </a:r>
                      <a:endParaRPr sz="1600" u="none" strike="noStrike">
                        <a:solidFill>
                          <a:srgbClr val="000000"/>
                        </a:solidFill>
                      </a:endParaRPr>
                    </a:p>
                    <a:p>
                      <a:pPr marL="342900" marR="0" lvl="0" indent="-2413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Open Sans ExtraBold"/>
                        <a:buNone/>
                      </a:pPr>
                      <a:endParaRPr sz="16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300">
                          <a:solidFill>
                            <a:srgbClr val="000000"/>
                          </a:solidFill>
                        </a:rPr>
                        <a:t>Struktura:</a:t>
                      </a:r>
                      <a:endParaRPr sz="1300"/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cs-CZ" sz="12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environmentální cíl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cs-CZ" sz="12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označení aktivity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cs-CZ" sz="12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kategorie dopadu (přímý / umožňující)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Char char="•"/>
                      </a:pPr>
                      <a:r>
                        <a:rPr lang="cs-CZ" sz="1200" u="none" strike="noStrike">
                          <a:solidFill>
                            <a:srgbClr val="000000"/>
                          </a:solidFill>
                        </a:rPr>
                        <a:t>ekonomické indikátory</a:t>
                      </a:r>
                      <a:endParaRPr sz="1600" u="none" strike="noStrike"/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cs-CZ" sz="12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deklarace záruk a absence negativních dopadů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cs-CZ" sz="12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dodatečné informace k účetní metodice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•"/>
                      </a:pPr>
                      <a:r>
                        <a:rPr lang="cs-CZ" sz="12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komentář ke kontextu a vývoji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A7F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>
                          <a:solidFill>
                            <a:srgbClr val="222222"/>
                          </a:solidFill>
                        </a:rPr>
                        <a:t>(Obchodované) firmy</a:t>
                      </a:r>
                      <a:r>
                        <a:rPr lang="cs-CZ" sz="1400">
                          <a:solidFill>
                            <a:srgbClr val="222222"/>
                          </a:solidFill>
                        </a:rPr>
                        <a:t> </a:t>
                      </a:r>
                      <a:r>
                        <a:rPr lang="cs-CZ" sz="1400" b="0">
                          <a:solidFill>
                            <a:srgbClr val="22222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(ESMA): </a:t>
                      </a:r>
                      <a:endParaRPr sz="14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>
                        <a:solidFill>
                          <a:srgbClr val="000000"/>
                        </a:solidFill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•"/>
                      </a:pPr>
                      <a:r>
                        <a:rPr lang="cs-CZ" b="0">
                          <a:solidFill>
                            <a:srgbClr val="000000"/>
                          </a:solidFill>
                        </a:rPr>
                        <a:t>podíl obratu plynoucí z udr</a:t>
                      </a:r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žitelné aktivity </a:t>
                      </a:r>
                      <a:endParaRPr sz="1400" b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Char char="•"/>
                      </a:pPr>
                      <a:r>
                        <a:rPr lang="cs-CZ" b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odíl CAPEX a OPEX týkající se souvisejících aktiv a procesů</a:t>
                      </a:r>
                      <a:endParaRPr sz="14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1F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</a:rPr>
                        <a:t>Úvěrové společnosti 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>
                          <a:solidFill>
                            <a:srgbClr val="000000"/>
                          </a:solidFill>
                        </a:rPr>
                        <a:t>a investiční firmy</a:t>
                      </a:r>
                      <a:r>
                        <a:rPr lang="cs-CZ" sz="1400" b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cs-CZ" sz="1400" b="0">
                          <a:solidFill>
                            <a:srgbClr val="22222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(EBA)</a:t>
                      </a:r>
                      <a:r>
                        <a:rPr lang="cs-CZ" sz="1400" b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endParaRPr sz="1400" b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>
                        <a:solidFill>
                          <a:srgbClr val="000000"/>
                        </a:solidFill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Char char="•"/>
                      </a:pPr>
                      <a:r>
                        <a:rPr lang="cs-CZ" b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oměr všech zelených aktiv vůči všem aktivům (Green asset ratio) </a:t>
                      </a:r>
                      <a:endParaRPr sz="1400" b="0" u="none" strike="noStrike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lvl="0" indent="-3175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Char char="•"/>
                      </a:pPr>
                      <a:r>
                        <a:rPr lang="cs-CZ" b="0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říjmy z investic a služeb jiných než na vlastní účet</a:t>
                      </a:r>
                      <a:endParaRPr sz="14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1F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96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</a:rPr>
                        <a:t>Investiční správci</a:t>
                      </a:r>
                      <a:r>
                        <a:rPr lang="cs-CZ" sz="1400" b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cs-CZ" sz="1400" b="0">
                          <a:solidFill>
                            <a:srgbClr val="22222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(ESMA): </a:t>
                      </a:r>
                      <a:endParaRPr sz="14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odíl investic do udržitelných aktivit (správa kolektivních portfolií)</a:t>
                      </a:r>
                      <a:endParaRPr sz="14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1F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</a:rPr>
                        <a:t>Pojišťovny </a:t>
                      </a:r>
                      <a:r>
                        <a:rPr lang="cs-CZ" sz="1400" b="0">
                          <a:solidFill>
                            <a:srgbClr val="22222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(EIOPA)</a:t>
                      </a:r>
                      <a:r>
                        <a:rPr lang="cs-CZ" sz="1400" b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:</a:t>
                      </a:r>
                      <a:endParaRPr sz="14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odíl investic spojených s udržitelnými aktivitami </a:t>
                      </a:r>
                      <a:endParaRPr sz="14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>
                          <a:solidFill>
                            <a:srgbClr val="000000"/>
                          </a:solidFill>
                        </a:rPr>
                        <a:t>p</a:t>
                      </a:r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odíl hrubých příjmů z neživotního pojištění vztaženého k udržitelným aktivitám</a:t>
                      </a:r>
                      <a:endParaRPr sz="14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1F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7"/>
          <p:cNvSpPr txBox="1">
            <a:spLocks noGrp="1"/>
          </p:cNvSpPr>
          <p:nvPr>
            <p:ph type="title"/>
          </p:nvPr>
        </p:nvSpPr>
        <p:spPr>
          <a:xfrm>
            <a:off x="328575" y="198625"/>
            <a:ext cx="8378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 Light"/>
              <a:buNone/>
            </a:pPr>
            <a:r>
              <a:rPr lang="cs-CZ" sz="2500"/>
              <a:t>TEG návrh technických screeningových kritérií – zmírňování a přizpůsobování se změně klimatu</a:t>
            </a:r>
            <a:endParaRPr sz="25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aphicFrame>
        <p:nvGraphicFramePr>
          <p:cNvPr id="195" name="Google Shape;195;p17"/>
          <p:cNvGraphicFramePr/>
          <p:nvPr/>
        </p:nvGraphicFramePr>
        <p:xfrm>
          <a:off x="0" y="1141900"/>
          <a:ext cx="9144000" cy="4824818"/>
        </p:xfrm>
        <a:graphic>
          <a:graphicData uri="http://schemas.openxmlformats.org/drawingml/2006/table">
            <a:tbl>
              <a:tblPr firstRow="1" bandRow="1">
                <a:noFill/>
                <a:tableStyleId>{7ED0F7A4-8244-4B91-9339-DBCAA9CBCD0C}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907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>
                          <a:solidFill>
                            <a:srgbClr val="000000"/>
                          </a:solidFill>
                        </a:rPr>
                        <a:t>Struktura kritérií (zmírňování)</a:t>
                      </a:r>
                      <a:endParaRPr sz="1800"/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NACE makro sektory        a aktivity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>
                          <a:solidFill>
                            <a:srgbClr val="000000"/>
                          </a:solidFill>
                        </a:rPr>
                        <a:t>v</a:t>
                      </a: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ymezení principů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>
                          <a:solidFill>
                            <a:srgbClr val="000000"/>
                          </a:solidFill>
                        </a:rPr>
                        <a:t>m</a:t>
                      </a: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etriky dle norem (legislativa, ISO, EN) a stanovení meze pro významný příspěvek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>
                          <a:solidFill>
                            <a:srgbClr val="000000"/>
                          </a:solidFill>
                        </a:rPr>
                        <a:t>v</a:t>
                      </a: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ysvětlení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>
                          <a:solidFill>
                            <a:srgbClr val="000000"/>
                          </a:solidFill>
                        </a:rPr>
                        <a:t>k</a:t>
                      </a: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ritéria pro posouzení negativních dopadů na ostatní environmentální cíle (s odkazy na legislativu a normy)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A7F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u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Výroba:</a:t>
                      </a:r>
                      <a:endParaRPr sz="1800" b="0" u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nízkouhlíkové technologie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výroba vodíku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výroba cementu, hliníku, oceli, sazí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výroba chemikálií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1F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u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Elektřina, plyn, pára a chlazení</a:t>
                      </a:r>
                      <a:endParaRPr sz="1800" b="0" u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výroba elektřiny z obnovitelných zdrojů a plynu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úschova energie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teplárenství a kogenerace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distribuce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1F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40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0" u="non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Stavebnictví a reality</a:t>
                      </a:r>
                      <a:endParaRPr sz="1800" b="0" u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>
                          <a:solidFill>
                            <a:srgbClr val="000000"/>
                          </a:solidFill>
                        </a:rPr>
                        <a:t>s</a:t>
                      </a: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tavba nových budov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>
                          <a:solidFill>
                            <a:srgbClr val="000000"/>
                          </a:solidFill>
                        </a:rPr>
                        <a:t>r</a:t>
                      </a: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enovace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>
                          <a:solidFill>
                            <a:srgbClr val="000000"/>
                          </a:solidFill>
                        </a:rPr>
                        <a:t>i</a:t>
                      </a: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nfrastruktura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kvizice a vlastnictví budov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1FB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cs-CZ" sz="18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Zemědělství a lesnictví</a:t>
                      </a:r>
                      <a:endParaRPr sz="18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>
                          <a:solidFill>
                            <a:srgbClr val="000000"/>
                          </a:solidFill>
                        </a:rPr>
                        <a:t>v</a:t>
                      </a: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oda a odpady (vč. zachytávání CO</a:t>
                      </a:r>
                      <a:r>
                        <a:rPr lang="cs-CZ" sz="1600" b="0" u="none" strike="noStrike" baseline="-250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>
                          <a:solidFill>
                            <a:srgbClr val="000000"/>
                          </a:solidFill>
                        </a:rPr>
                        <a:t>t</a:t>
                      </a: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ransport (doprava, výroba prostředků)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ICT (data hosting)</a:t>
                      </a:r>
                      <a:endParaRPr sz="16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D1F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8"/>
          <p:cNvSpPr txBox="1">
            <a:spLocks noGrp="1"/>
          </p:cNvSpPr>
          <p:nvPr>
            <p:ph type="title"/>
          </p:nvPr>
        </p:nvSpPr>
        <p:spPr>
          <a:xfrm>
            <a:off x="456952" y="608161"/>
            <a:ext cx="8229600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Open Sans Light"/>
              <a:buNone/>
            </a:pPr>
            <a:r>
              <a:rPr lang="cs-CZ" sz="3800">
                <a:latin typeface="Open Sans Light"/>
                <a:ea typeface="Open Sans Light"/>
                <a:cs typeface="Open Sans Light"/>
                <a:sym typeface="Open Sans Light"/>
              </a:rPr>
              <a:t>Mezní významný příspěvek – příklady</a:t>
            </a:r>
            <a:endParaRPr sz="38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aphicFrame>
        <p:nvGraphicFramePr>
          <p:cNvPr id="201" name="Google Shape;201;p18"/>
          <p:cNvGraphicFramePr/>
          <p:nvPr/>
        </p:nvGraphicFramePr>
        <p:xfrm>
          <a:off x="456952" y="1916832"/>
          <a:ext cx="8229600" cy="3960450"/>
        </p:xfrm>
        <a:graphic>
          <a:graphicData uri="http://schemas.openxmlformats.org/drawingml/2006/table">
            <a:tbl>
              <a:tblPr firstRow="1" bandRow="1">
                <a:noFill/>
                <a:tableStyleId>{DED64E0A-D1C5-4928-AC4A-2A03DD42469E}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8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</a:rPr>
                        <a:t>Osobní a užitková vozidla 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•"/>
                      </a:pP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bezemisní vozidla (elektrický nebo vodíkový pohon)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•"/>
                      </a:pP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50 g CO</a:t>
                      </a:r>
                      <a:r>
                        <a:rPr lang="cs-CZ" sz="1400" u="none" strike="noStrike" baseline="-2500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/km do roku 2025</a:t>
                      </a:r>
                      <a:endParaRPr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3715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</a:rPr>
                        <a:t>Stavba a akvizice budov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•"/>
                      </a:pP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20 % méně než budovy s téměř nulovou spotřebou energie </a:t>
                      </a:r>
                      <a:r>
                        <a:rPr lang="cs-CZ">
                          <a:solidFill>
                            <a:srgbClr val="000000"/>
                          </a:solidFill>
                        </a:rPr>
                        <a:t>(dle legislativy)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•"/>
                      </a:pP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akvizice: top 15</a:t>
                      </a:r>
                      <a:r>
                        <a:rPr lang="cs-CZ">
                          <a:solidFill>
                            <a:srgbClr val="000000"/>
                          </a:solidFill>
                        </a:rPr>
                        <a:t>%</a:t>
                      </a: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cs-CZ">
                          <a:solidFill>
                            <a:srgbClr val="000000"/>
                          </a:solidFill>
                        </a:rPr>
                        <a:t>v lokalitě z</a:t>
                      </a: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 hlediska energetické spotřeby</a:t>
                      </a:r>
                      <a:endParaRPr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</a:rPr>
                        <a:t>Výroba elektřiny z plynu </a:t>
                      </a:r>
                      <a:r>
                        <a:rPr lang="cs-CZ" b="1">
                          <a:solidFill>
                            <a:srgbClr val="000000"/>
                          </a:solidFill>
                        </a:rPr>
                        <a:t>a</a:t>
                      </a:r>
                      <a:r>
                        <a:rPr lang="cs-CZ" sz="1400" b="1">
                          <a:solidFill>
                            <a:srgbClr val="000000"/>
                          </a:solidFill>
                        </a:rPr>
                        <a:t> kogenerace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•"/>
                      </a:pP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100 g CO</a:t>
                      </a:r>
                      <a:r>
                        <a:rPr lang="cs-CZ" sz="1400" u="none" strike="noStrike" baseline="-2500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e / KWh snižující se po každých 5 let k net-zero CO</a:t>
                      </a:r>
                      <a:r>
                        <a:rPr lang="cs-CZ" sz="1400" u="none" strike="noStrike" baseline="-2500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e v roce 2050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•"/>
                      </a:pP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ISO 14067 nebo GHG Protocol</a:t>
                      </a:r>
                      <a:endParaRPr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02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</a:rPr>
                        <a:t>Cement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•"/>
                      </a:pP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slínek : dle EU-ETS (0.766 tCO</a:t>
                      </a:r>
                      <a:r>
                        <a:rPr lang="cs-CZ" sz="1400" u="none" strike="noStrike" baseline="-2500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e/t)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•"/>
                      </a:pP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cement: 0.498 tCO</a:t>
                      </a:r>
                      <a:r>
                        <a:rPr lang="cs-CZ" sz="1400" u="none" strike="noStrike" baseline="-2500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e/t</a:t>
                      </a:r>
                      <a:endParaRPr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3715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</a:rPr>
                        <a:t>Lesnictví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•"/>
                      </a:pP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certifikované dlouhodobé dodržování kritérií udržitelného lesnictví</a:t>
                      </a:r>
                      <a:endParaRPr sz="14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E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>
                          <a:solidFill>
                            <a:srgbClr val="000000"/>
                          </a:solidFill>
                        </a:rPr>
                        <a:t>Datacentra</a:t>
                      </a:r>
                      <a:endParaRPr sz="1400">
                        <a:solidFill>
                          <a:srgbClr val="000000"/>
                        </a:solidFill>
                      </a:endParaRPr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Arial"/>
                        <a:buChar char="•"/>
                      </a:pPr>
                      <a:r>
                        <a:rPr lang="cs-CZ" sz="1400" u="none" strike="noStrike">
                          <a:solidFill>
                            <a:srgbClr val="000000"/>
                          </a:solidFill>
                        </a:rPr>
                        <a:t>nejlepší praxe dle evropského kodexu pro energetickou efektivitu datacenter</a:t>
                      </a:r>
                      <a:endParaRPr>
                        <a:solidFill>
                          <a:srgbClr val="000000"/>
                        </a:solidFill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>
            <a:spLocks noGrp="1"/>
          </p:cNvSpPr>
          <p:nvPr>
            <p:ph type="title"/>
          </p:nvPr>
        </p:nvSpPr>
        <p:spPr>
          <a:xfrm>
            <a:off x="456953" y="1126635"/>
            <a:ext cx="8229600" cy="526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Open Sans Light"/>
              <a:buNone/>
            </a:pPr>
            <a:r>
              <a:rPr lang="cs-CZ" sz="3800"/>
              <a:t>Due diligence (minimální opatření)</a:t>
            </a:r>
            <a:endParaRPr sz="3800"/>
          </a:p>
        </p:txBody>
      </p:sp>
      <p:graphicFrame>
        <p:nvGraphicFramePr>
          <p:cNvPr id="207" name="Google Shape;207;p19"/>
          <p:cNvGraphicFramePr/>
          <p:nvPr/>
        </p:nvGraphicFramePr>
        <p:xfrm>
          <a:off x="457200" y="1984801"/>
          <a:ext cx="8229600" cy="3818870"/>
        </p:xfrm>
        <a:graphic>
          <a:graphicData uri="http://schemas.openxmlformats.org/drawingml/2006/table">
            <a:tbl>
              <a:tblPr firstRow="1" bandRow="1">
                <a:noFill/>
                <a:tableStyleId>{7ED0F7A4-8244-4B91-9339-DBCAA9CBCD0C}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0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solidFill>
                            <a:srgbClr val="22222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Témata a cíle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400" b="0" u="none" strike="noStrike">
                          <a:solidFill>
                            <a:srgbClr val="22222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specifikace rizik závažných negativních dopadů</a:t>
                      </a:r>
                      <a:endParaRPr sz="18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400" b="0" u="none" strike="noStrike">
                          <a:solidFill>
                            <a:srgbClr val="22222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popis dotčených skupin lidí</a:t>
                      </a:r>
                      <a:endParaRPr sz="18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400" b="0" u="none" strike="noStrike">
                          <a:solidFill>
                            <a:srgbClr val="22222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cíle stanovené k prevenci nebo zmírnění</a:t>
                      </a:r>
                      <a:endParaRPr sz="18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400" b="0" u="none" strike="noStrike">
                          <a:solidFill>
                            <a:srgbClr val="22222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vztah k </a:t>
                      </a:r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OECD Směrnici</a:t>
                      </a:r>
                      <a:endParaRPr sz="18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nebo</a:t>
                      </a:r>
                      <a:endParaRPr sz="1400" b="0">
                        <a:solidFill>
                          <a:srgbClr val="00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>
                        <a:solidFill>
                          <a:srgbClr val="000000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b="0">
                          <a:solidFill>
                            <a:srgbClr val="000000"/>
                          </a:solidFill>
                        </a:rPr>
                        <a:t>d</a:t>
                      </a:r>
                      <a:r>
                        <a:rPr lang="cs-CZ" sz="14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eklarování žádných významných dopadů</a:t>
                      </a:r>
                      <a:endParaRPr sz="18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DAC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Due diligence 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400" b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rozsah posouzení dopadů (které aktivity a dodavatelské řetězce, způsob zapojení dotčených lid</a:t>
                      </a:r>
                      <a:r>
                        <a:rPr lang="cs-CZ" b="0">
                          <a:solidFill>
                            <a:srgbClr val="000000"/>
                          </a:solidFill>
                        </a:rPr>
                        <a:t>í</a:t>
                      </a:r>
                      <a:r>
                        <a:rPr lang="cs-CZ" sz="1400" b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)</a:t>
                      </a:r>
                      <a:endParaRPr sz="18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400" b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uskutečněné kroky k prevenci nebo zmírnění dopadů</a:t>
                      </a:r>
                      <a:endParaRPr sz="18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400" b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kvalitativní a kvantitativní indikátory zvolené pro sledování výsledků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E6D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Taxonomie</a:t>
                      </a:r>
                      <a:endParaRPr sz="2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cs-CZ" sz="1300" b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vysvětlení, jak se tento proces dotýkal deklarovaných udržitelných aktivit </a:t>
                      </a:r>
                      <a:endParaRPr sz="13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Char char="•"/>
                      </a:pPr>
                      <a:r>
                        <a:rPr lang="cs-CZ" sz="1300" b="0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analýza dopadů má zahrnovat celý “hodnotový řetězec</a:t>
                      </a:r>
                      <a:r>
                        <a:rPr lang="cs-CZ" sz="1300" b="0">
                          <a:solidFill>
                            <a:srgbClr val="000000"/>
                          </a:solidFill>
                        </a:rPr>
                        <a:t>”:</a:t>
                      </a:r>
                      <a:endParaRPr sz="1300" b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914400" marR="0" lvl="1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○"/>
                      </a:pPr>
                      <a:r>
                        <a:rPr lang="cs-CZ" sz="12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dětská/nucená práce při výrobě komponent</a:t>
                      </a:r>
                      <a:endParaRPr sz="12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914400" marR="0" lvl="1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○"/>
                      </a:pPr>
                      <a:r>
                        <a:rPr lang="cs-CZ" sz="12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závažné dopady při těžbě surovin</a:t>
                      </a:r>
                      <a:endParaRPr sz="1200" b="0" u="none" strike="noStrik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914400" marR="0" lvl="1" indent="-3048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Char char="○"/>
                      </a:pPr>
                      <a:r>
                        <a:rPr lang="cs-CZ" sz="1200" b="0" u="none" strike="noStrike">
                          <a:solidFill>
                            <a:srgbClr val="00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využití produktů v destruktivních projektech</a:t>
                      </a:r>
                      <a:endParaRPr sz="18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rgbClr val="F2EE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 txBox="1">
            <a:spLocks noGrp="1"/>
          </p:cNvSpPr>
          <p:nvPr>
            <p:ph type="title"/>
          </p:nvPr>
        </p:nvSpPr>
        <p:spPr>
          <a:xfrm>
            <a:off x="457200" y="1098935"/>
            <a:ext cx="8229600" cy="8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</a:pPr>
            <a:r>
              <a:rPr lang="cs-CZ" sz="3200"/>
              <a:t>Výzkum</a:t>
            </a:r>
            <a:r>
              <a:rPr lang="cs-CZ" sz="3200">
                <a:latin typeface="Open Sans Light"/>
                <a:ea typeface="Open Sans Light"/>
                <a:cs typeface="Open Sans Light"/>
                <a:sym typeface="Open Sans Light"/>
              </a:rPr>
              <a:t> Alliance for Corporate Transparency a Climate Disclosure Standards Board </a:t>
            </a:r>
            <a:endParaRPr sz="32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14" name="Google Shape;214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27648" y="2428530"/>
            <a:ext cx="5544600" cy="40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0"/>
          <p:cNvSpPr txBox="1"/>
          <p:nvPr/>
        </p:nvSpPr>
        <p:spPr>
          <a:xfrm>
            <a:off x="466313" y="3423647"/>
            <a:ext cx="2467800" cy="1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u="none" strike="noStrike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lang="cs-CZ" sz="18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APEX </a:t>
            </a:r>
            <a:r>
              <a:rPr lang="cs-CZ" sz="1800" u="none" strike="noStrike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/ </a:t>
            </a:r>
            <a:r>
              <a:rPr lang="cs-CZ" sz="18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</a:t>
            </a:r>
            <a:r>
              <a:rPr lang="cs-CZ" sz="1800" u="none" strike="noStrike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brat</a:t>
            </a:r>
            <a:endParaRPr sz="18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2222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x̄ =    </a:t>
            </a:r>
            <a:r>
              <a:rPr lang="cs-CZ" sz="1800" u="none" strike="noStrike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26% / 4.6% </a:t>
            </a:r>
            <a:endParaRPr sz="1800" u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cs-CZ" sz="1800" u="none" strike="noStrike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CZ </a:t>
            </a:r>
            <a:r>
              <a:rPr lang="cs-CZ" sz="18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= 0</a:t>
            </a:r>
            <a:r>
              <a:rPr lang="cs-CZ" sz="1800" u="none" strike="noStrike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%   / 0%</a:t>
            </a:r>
            <a:endParaRPr sz="1800" u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>
            <a:spLocks noGrp="1"/>
          </p:cNvSpPr>
          <p:nvPr>
            <p:ph type="title"/>
          </p:nvPr>
        </p:nvSpPr>
        <p:spPr>
          <a:xfrm>
            <a:off x="517349" y="411925"/>
            <a:ext cx="45693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</a:pPr>
            <a:r>
              <a:rPr lang="cs-CZ" sz="3200" b="0">
                <a:latin typeface="Open Sans Light"/>
                <a:ea typeface="Open Sans Light"/>
                <a:cs typeface="Open Sans Light"/>
                <a:sym typeface="Open Sans Light"/>
              </a:rPr>
              <a:t>Regionální srovnání</a:t>
            </a:r>
            <a:endParaRPr sz="3200" b="0"/>
          </a:p>
        </p:txBody>
      </p:sp>
      <p:pic>
        <p:nvPicPr>
          <p:cNvPr id="222" name="Google Shape;222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07704" y="1071546"/>
            <a:ext cx="7108511" cy="502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2"/>
          <p:cNvSpPr txBox="1">
            <a:spLocks noGrp="1"/>
          </p:cNvSpPr>
          <p:nvPr>
            <p:ph type="title"/>
          </p:nvPr>
        </p:nvSpPr>
        <p:spPr>
          <a:xfrm>
            <a:off x="539552" y="2564904"/>
            <a:ext cx="6480720" cy="2419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Open Sans"/>
              <a:buNone/>
            </a:pPr>
            <a:r>
              <a:rPr lang="cs-CZ" sz="2000" b="1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Filip Gregor</a:t>
            </a:r>
            <a:br>
              <a:rPr lang="cs-CZ" sz="1800"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20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Head of Responsible Companies Section</a:t>
            </a:r>
            <a:br>
              <a:rPr lang="cs-CZ" sz="1800"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20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Steering Group Member European Corporate Reporting Lab @ EFRAG</a:t>
            </a:r>
            <a:br>
              <a:rPr lang="cs-CZ" sz="1800"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18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 </a:t>
            </a:r>
            <a:br>
              <a:rPr lang="cs-CZ" sz="1800"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2000" u="sng">
                <a:solidFill>
                  <a:srgbClr val="1155CC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filip.gregor@frankbold.org</a:t>
            </a:r>
            <a:br>
              <a:rPr lang="cs-CZ" sz="2000">
                <a:latin typeface="Open Sans"/>
                <a:ea typeface="Open Sans"/>
                <a:cs typeface="Open Sans"/>
                <a:sym typeface="Open Sans"/>
              </a:rPr>
            </a:br>
            <a:r>
              <a:rPr lang="cs-CZ" sz="2000">
                <a:solidFill>
                  <a:srgbClr val="22222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+420 775 154 083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8" name="Google Shape;228;p22" descr="Change actor | Sustent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0232" y="5661248"/>
            <a:ext cx="1944216" cy="715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16644"/>
            <a:ext cx="8001000" cy="6841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457200" y="1098935"/>
            <a:ext cx="82296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 Light"/>
              <a:buNone/>
            </a:pPr>
            <a:r>
              <a:rPr lang="cs-CZ">
                <a:latin typeface="Open Sans Light"/>
                <a:ea typeface="Open Sans Light"/>
                <a:cs typeface="Open Sans Light"/>
                <a:sym typeface="Open Sans Light"/>
              </a:rPr>
              <a:t>Legislativní rámec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7" name="Google Shape;107;p8"/>
          <p:cNvSpPr txBox="1">
            <a:spLocks noGrp="1"/>
          </p:cNvSpPr>
          <p:nvPr>
            <p:ph type="body" idx="1"/>
          </p:nvPr>
        </p:nvSpPr>
        <p:spPr>
          <a:xfrm>
            <a:off x="763571" y="1880054"/>
            <a:ext cx="7616857" cy="384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  <a:buFont typeface="+mj-lt"/>
              <a:buAutoNum type="arabicPeriod"/>
            </a:pPr>
            <a:r>
              <a:rPr lang="cs-CZ" sz="1600" b="1" u="none" strike="noStrike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Směrnice o </a:t>
            </a:r>
            <a:r>
              <a:rPr lang="cs-CZ" sz="1600" b="1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cs-CZ" sz="1600" b="1" u="none" strike="noStrike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efinančním reportingu  (NFRD)</a:t>
            </a:r>
            <a:r>
              <a:rPr lang="cs-CZ" sz="2000" b="1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600"/>
            </a:pPr>
            <a:r>
              <a:rPr lang="cs-CZ" sz="2000" b="1" i="0" dirty="0">
                <a:solidFill>
                  <a:srgbClr val="000000"/>
                </a:solidFill>
                <a:effectLst/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Korporace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cennými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papíry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burzách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banky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pojišťovny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&gt; 500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zaměstnanců</a:t>
            </a:r>
            <a:endParaRPr lang="en-US" sz="1400" b="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cs-CZ" sz="1400" b="0" i="1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  <a:r>
              <a:rPr lang="en-US" sz="1400" b="0" i="1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Předmět</a:t>
            </a:r>
            <a:r>
              <a:rPr lang="en-US" sz="1400" b="0" i="1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Strategie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cíle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Rizika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příležitosti</a:t>
            </a:r>
            <a:r>
              <a:rPr lang="en-US" sz="1400" b="0" i="0" u="none" strike="noStrike" dirty="0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Data o </a:t>
            </a:r>
            <a:r>
              <a:rPr lang="en-US" sz="1400" b="0" i="0" u="none" strike="noStrike" dirty="0" err="1">
                <a:solidFill>
                  <a:srgbClr val="222222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dopadech</a:t>
            </a:r>
            <a:endParaRPr lang="cs-CZ" sz="1400" b="1" dirty="0">
              <a:solidFill>
                <a:srgbClr val="2222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22222"/>
              </a:buClr>
              <a:buSzPts val="1600"/>
            </a:pPr>
            <a:r>
              <a:rPr lang="cs-CZ" sz="1600" b="1" u="none" strike="noStrike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2.   Nařízení o zveřejňování informací v odvětví finančních služeb (SFDR)</a:t>
            </a:r>
            <a:r>
              <a:rPr lang="cs-CZ" sz="2000" b="1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</a:p>
          <a:p>
            <a:pPr marL="74295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</a:pPr>
            <a:r>
              <a:rPr lang="cs-CZ" sz="1600" i="1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	</a:t>
            </a:r>
            <a:r>
              <a:rPr lang="cs-CZ" sz="1400" u="none" strike="noStrike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Účastníci finančního trhu: investiční a penzijní fondy a produkty, pojišťovny, 	banky a společnosti spravující investiční portfolia, atd 	</a:t>
            </a:r>
          </a:p>
          <a:p>
            <a:pPr marL="74295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</a:pPr>
            <a:r>
              <a:rPr lang="cs-CZ" sz="1400" i="1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	Předmět:</a:t>
            </a:r>
            <a:r>
              <a:rPr lang="cs-CZ" sz="1400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cs-CZ" sz="1400" u="none" strike="noStrike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Investiční strategie a cíle – Rizika a příležitosti – Data o dopadech</a:t>
            </a:r>
          </a:p>
          <a:p>
            <a:pPr marL="742950" lvl="0" indent="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</a:pPr>
            <a:r>
              <a:rPr lang="cs-CZ" sz="1400" i="1" u="none" strike="noStrike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	Finanční produkty:</a:t>
            </a:r>
            <a:r>
              <a:rPr lang="cs-CZ" sz="1400" u="none" strike="noStrike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 Strategie a cíle – Data o dopadech </a:t>
            </a:r>
            <a:endParaRPr sz="1400" b="1" u="none" strike="noStrike" dirty="0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22222"/>
              </a:buClr>
              <a:buSzPts val="1600"/>
            </a:pPr>
            <a:r>
              <a:rPr lang="cs-CZ" sz="1600" b="1" u="none" strike="noStrike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3.   Nařízení o rámci pro usnadnění udržitelných investic – Taxonomie </a:t>
            </a:r>
            <a:r>
              <a:rPr lang="cs-CZ" sz="1600" b="1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cs-CZ" sz="1600" b="1" u="none" strike="noStrike" dirty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udržitelných aktivit (TAXO)</a:t>
            </a:r>
            <a:r>
              <a:rPr lang="cs-CZ" sz="2000" b="1" u="none" strike="noStrike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 </a:t>
            </a:r>
            <a:endParaRPr lang="cs-CZ" sz="2000" b="1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22222"/>
              </a:buClr>
              <a:buSzPts val="1600"/>
            </a:pPr>
            <a:r>
              <a:rPr lang="cs-CZ" sz="1600" dirty="0">
                <a:sym typeface="Open Sans"/>
              </a:rPr>
              <a:t>	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Společnosti </a:t>
            </a:r>
            <a:r>
              <a:rPr lang="cs-CZ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reportující</a:t>
            </a: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 dle NFRD a SFDR (finanční produkty)</a:t>
            </a: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222222"/>
              </a:buClr>
              <a:buSzPts val="1600"/>
            </a:pPr>
            <a:r>
              <a:rPr lang="cs-CZ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rPr>
              <a:t>	Předmět: Kritéria pro reporting pozitivních dopadů</a:t>
            </a:r>
            <a:endParaRPr lang="cs-CZ" sz="1400" u="none" strike="noStrike" dirty="0">
              <a:solidFill>
                <a:srgbClr val="22222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2571736" y="6143644"/>
            <a:ext cx="485778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</a:pPr>
            <a:r>
              <a:rPr lang="cs-CZ">
                <a:latin typeface="Open Sans Light"/>
                <a:ea typeface="Open Sans Light"/>
                <a:cs typeface="Open Sans Light"/>
                <a:sym typeface="Open Sans Light"/>
              </a:rPr>
              <a:t>Vývo</a:t>
            </a:r>
            <a:r>
              <a:rPr lang="cs-CZ"/>
              <a:t>j standardů 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14" name="Google Shape;114;p10"/>
          <p:cNvGrpSpPr/>
          <p:nvPr/>
        </p:nvGrpSpPr>
        <p:grpSpPr>
          <a:xfrm>
            <a:off x="2790" y="1265318"/>
            <a:ext cx="9141210" cy="4343236"/>
            <a:chOff x="-1" y="1208819"/>
            <a:chExt cx="9141210" cy="4343236"/>
          </a:xfrm>
        </p:grpSpPr>
        <p:grpSp>
          <p:nvGrpSpPr>
            <p:cNvPr id="115" name="Google Shape;115;p10"/>
            <p:cNvGrpSpPr/>
            <p:nvPr/>
          </p:nvGrpSpPr>
          <p:grpSpPr>
            <a:xfrm>
              <a:off x="511851" y="1208819"/>
              <a:ext cx="8629357" cy="4343236"/>
              <a:chOff x="511851" y="1208819"/>
              <a:chExt cx="8629357" cy="4343236"/>
            </a:xfrm>
          </p:grpSpPr>
          <p:cxnSp>
            <p:nvCxnSpPr>
              <p:cNvPr id="116" name="Google Shape;116;p10"/>
              <p:cNvCxnSpPr/>
              <p:nvPr/>
            </p:nvCxnSpPr>
            <p:spPr>
              <a:xfrm>
                <a:off x="6991116" y="1469889"/>
                <a:ext cx="0" cy="1944216"/>
              </a:xfrm>
              <a:prstGeom prst="straightConnector1">
                <a:avLst/>
              </a:prstGeom>
              <a:solidFill>
                <a:srgbClr val="DACFAF"/>
              </a:solidFill>
              <a:ln w="28575" cap="flat" cmpd="sng">
                <a:solidFill>
                  <a:srgbClr val="DACFA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117" name="Google Shape;117;p10"/>
              <p:cNvSpPr/>
              <p:nvPr/>
            </p:nvSpPr>
            <p:spPr>
              <a:xfrm>
                <a:off x="6901116" y="1291199"/>
                <a:ext cx="180000" cy="180000"/>
              </a:xfrm>
              <a:prstGeom prst="ellipse">
                <a:avLst/>
              </a:prstGeom>
              <a:solidFill>
                <a:srgbClr val="DACFAF"/>
              </a:solidFill>
              <a:ln w="25400" cap="flat" cmpd="sng">
                <a:solidFill>
                  <a:srgbClr val="DACFA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118" name="Google Shape;118;p10"/>
              <p:cNvGrpSpPr/>
              <p:nvPr/>
            </p:nvGrpSpPr>
            <p:grpSpPr>
              <a:xfrm>
                <a:off x="6888967" y="3567151"/>
                <a:ext cx="180000" cy="1843637"/>
                <a:chOff x="5706136" y="3429000"/>
                <a:chExt cx="168611" cy="1561694"/>
              </a:xfrm>
            </p:grpSpPr>
            <p:cxnSp>
              <p:nvCxnSpPr>
                <p:cNvPr id="119" name="Google Shape;119;p10"/>
                <p:cNvCxnSpPr/>
                <p:nvPr/>
              </p:nvCxnSpPr>
              <p:spPr>
                <a:xfrm>
                  <a:off x="5797864" y="3429000"/>
                  <a:ext cx="0" cy="1440160"/>
                </a:xfrm>
                <a:prstGeom prst="straightConnector1">
                  <a:avLst/>
                </a:prstGeom>
                <a:solidFill>
                  <a:srgbClr val="DACFAF"/>
                </a:solidFill>
                <a:ln w="28575" cap="flat" cmpd="sng">
                  <a:solidFill>
                    <a:srgbClr val="DACFA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20" name="Google Shape;120;p10"/>
                <p:cNvSpPr/>
                <p:nvPr/>
              </p:nvSpPr>
              <p:spPr>
                <a:xfrm>
                  <a:off x="5706136" y="4838221"/>
                  <a:ext cx="168611" cy="152473"/>
                </a:xfrm>
                <a:prstGeom prst="ellipse">
                  <a:avLst/>
                </a:prstGeom>
                <a:solidFill>
                  <a:srgbClr val="DACFAF"/>
                </a:solidFill>
                <a:ln w="19050" cap="flat" cmpd="sng">
                  <a:solidFill>
                    <a:srgbClr val="DACFA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sp>
            <p:nvSpPr>
              <p:cNvPr id="121" name="Google Shape;121;p10"/>
              <p:cNvSpPr txBox="1"/>
              <p:nvPr/>
            </p:nvSpPr>
            <p:spPr>
              <a:xfrm>
                <a:off x="7051776" y="1208838"/>
                <a:ext cx="13695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000" b="1">
                    <a:solidFill>
                      <a:srgbClr val="DACFA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1. 1. 2023</a:t>
                </a:r>
                <a:endParaRPr/>
              </a:p>
            </p:txBody>
          </p:sp>
          <p:sp>
            <p:nvSpPr>
              <p:cNvPr id="122" name="Google Shape;122;p10"/>
              <p:cNvSpPr txBox="1"/>
              <p:nvPr/>
            </p:nvSpPr>
            <p:spPr>
              <a:xfrm>
                <a:off x="7067969" y="5130588"/>
                <a:ext cx="1337138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cs-CZ" sz="2000" b="1">
                    <a:solidFill>
                      <a:srgbClr val="DACFA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1. 1. 2023</a:t>
                </a:r>
                <a:endParaRPr/>
              </a:p>
            </p:txBody>
          </p:sp>
          <p:grpSp>
            <p:nvGrpSpPr>
              <p:cNvPr id="123" name="Google Shape;123;p10"/>
              <p:cNvGrpSpPr/>
              <p:nvPr/>
            </p:nvGrpSpPr>
            <p:grpSpPr>
              <a:xfrm>
                <a:off x="843807" y="1229193"/>
                <a:ext cx="2659936" cy="2126785"/>
                <a:chOff x="1164621" y="1231045"/>
                <a:chExt cx="2659936" cy="2126785"/>
              </a:xfrm>
            </p:grpSpPr>
            <p:cxnSp>
              <p:nvCxnSpPr>
                <p:cNvPr id="124" name="Google Shape;124;p10"/>
                <p:cNvCxnSpPr/>
                <p:nvPr/>
              </p:nvCxnSpPr>
              <p:spPr>
                <a:xfrm>
                  <a:off x="1255596" y="1413530"/>
                  <a:ext cx="0" cy="1944300"/>
                </a:xfrm>
                <a:prstGeom prst="straightConnector1">
                  <a:avLst/>
                </a:prstGeom>
                <a:solidFill>
                  <a:srgbClr val="A28C4B"/>
                </a:solidFill>
                <a:ln w="28575" cap="flat" cmpd="sng">
                  <a:solidFill>
                    <a:srgbClr val="A28C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25" name="Google Shape;125;p10"/>
                <p:cNvSpPr/>
                <p:nvPr/>
              </p:nvSpPr>
              <p:spPr>
                <a:xfrm>
                  <a:off x="1164621" y="1293041"/>
                  <a:ext cx="180000" cy="180000"/>
                </a:xfrm>
                <a:prstGeom prst="ellipse">
                  <a:avLst/>
                </a:prstGeom>
                <a:solidFill>
                  <a:srgbClr val="A28C4B"/>
                </a:solidFill>
                <a:ln w="25400" cap="flat" cmpd="sng">
                  <a:solidFill>
                    <a:srgbClr val="A28C4B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26" name="Google Shape;126;p10"/>
                <p:cNvSpPr txBox="1"/>
                <p:nvPr/>
              </p:nvSpPr>
              <p:spPr>
                <a:xfrm>
                  <a:off x="1344621" y="1231045"/>
                  <a:ext cx="1502484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cs-CZ" sz="2000" b="1">
                      <a:solidFill>
                        <a:srgbClr val="A28C4B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10. 3. 2021</a:t>
                  </a:r>
                  <a:endParaRPr/>
                </a:p>
              </p:txBody>
            </p:sp>
            <p:sp>
              <p:nvSpPr>
                <p:cNvPr id="127" name="Google Shape;127;p10"/>
                <p:cNvSpPr txBox="1"/>
                <p:nvPr/>
              </p:nvSpPr>
              <p:spPr>
                <a:xfrm>
                  <a:off x="1425457" y="1631085"/>
                  <a:ext cx="2399100" cy="1600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C596C"/>
                    </a:buClr>
                    <a:buSzPts val="1300"/>
                    <a:buFont typeface="Arial"/>
                    <a:buNone/>
                  </a:pPr>
                  <a:r>
                    <a:rPr lang="cs-CZ" sz="1300" b="1">
                      <a:solidFill>
                        <a:srgbClr val="4C596C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SFDR:</a:t>
                  </a:r>
                  <a:r>
                    <a:rPr lang="cs-CZ" sz="1300">
                      <a:solidFill>
                        <a:srgbClr val="4C596C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 </a:t>
                  </a:r>
                  <a:endParaRPr sz="1300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  <a:p>
                  <a:pPr marL="457200" marR="0" lvl="0" indent="-31115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C596C"/>
                    </a:buClr>
                    <a:buSzPts val="1300"/>
                    <a:buFont typeface="Open Sans"/>
                    <a:buChar char="-"/>
                  </a:pPr>
                  <a:r>
                    <a:rPr lang="cs-CZ" sz="1300" b="0" i="0" u="none" strike="noStrike" cap="none">
                      <a:solidFill>
                        <a:srgbClr val="4C596C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Rizika, strategie, řízení </a:t>
                  </a:r>
                  <a:endParaRPr/>
                </a:p>
                <a:p>
                  <a:pPr marL="457200" marR="0" lvl="0" indent="-31115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C596C"/>
                    </a:buClr>
                    <a:buSzPts val="1300"/>
                    <a:buFont typeface="Open Sans"/>
                    <a:buChar char="-"/>
                  </a:pPr>
                  <a:r>
                    <a:rPr lang="cs-CZ" sz="1300" b="0" i="0" u="none" strike="noStrike" cap="none">
                      <a:solidFill>
                        <a:srgbClr val="4C596C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Data o negativních dopadech</a:t>
                  </a:r>
                  <a:endParaRPr/>
                </a:p>
                <a:p>
                  <a:pPr marL="457200" marR="0" lvl="0" indent="-31115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C596C"/>
                    </a:buClr>
                    <a:buSzPts val="1300"/>
                    <a:buFont typeface="Open Sans"/>
                    <a:buChar char="-"/>
                  </a:pPr>
                  <a:r>
                    <a:rPr lang="cs-CZ" sz="1300" b="0" i="0" u="none" strike="noStrike" cap="none">
                      <a:solidFill>
                        <a:srgbClr val="4C596C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Zda jsou posuzovány negativní dopady produktů</a:t>
                  </a:r>
                  <a:endParaRPr/>
                </a:p>
                <a:p>
                  <a:pPr marL="457200" marR="0" lvl="0" indent="-31115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C596C"/>
                    </a:buClr>
                    <a:buSzPts val="1300"/>
                    <a:buFont typeface="Open Sans"/>
                    <a:buChar char="-"/>
                  </a:pPr>
                  <a:r>
                    <a:rPr lang="cs-CZ" sz="1300" b="0" i="0" u="none" strike="noStrike" cap="none">
                      <a:solidFill>
                        <a:srgbClr val="4C596C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Udržitelné produkty</a:t>
                  </a:r>
                  <a:endParaRPr/>
                </a:p>
              </p:txBody>
            </p:sp>
          </p:grpSp>
          <p:sp>
            <p:nvSpPr>
              <p:cNvPr id="128" name="Google Shape;128;p10"/>
              <p:cNvSpPr txBox="1"/>
              <p:nvPr/>
            </p:nvSpPr>
            <p:spPr>
              <a:xfrm>
                <a:off x="7136559" y="1629226"/>
                <a:ext cx="1853100" cy="160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1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4C596C"/>
                  </a:buClr>
                  <a:buSzPts val="1300"/>
                  <a:buFont typeface="Arial"/>
                  <a:buNone/>
                </a:pPr>
                <a:r>
                  <a:rPr lang="cs-CZ" sz="1300" b="1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Taxonomie:</a:t>
                </a:r>
                <a:r>
                  <a:rPr lang="cs-CZ" sz="1300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</a:t>
                </a:r>
                <a:r>
                  <a:rPr lang="cs-CZ" sz="1300" b="1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technická screeningová kritéria </a:t>
                </a:r>
                <a:endParaRPr sz="1300" b="1">
                  <a:solidFill>
                    <a:srgbClr val="4C596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457200" marR="0" lvl="0" indent="-3111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4C596C"/>
                  </a:buClr>
                  <a:buSzPts val="1300"/>
                  <a:buFont typeface="Open Sans"/>
                  <a:buChar char="-"/>
                </a:pPr>
                <a:r>
                  <a:rPr lang="cs-CZ" sz="1300" b="0" i="0" u="none" strike="noStrike" cap="none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vodní</a:t>
                </a:r>
                <a:r>
                  <a:rPr lang="cs-CZ" sz="1300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a </a:t>
                </a:r>
                <a:r>
                  <a:rPr lang="cs-CZ" sz="1300" b="0" i="0" u="none" strike="noStrike" cap="none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mořské zdroje </a:t>
                </a:r>
                <a:endParaRPr sz="1300" b="0" i="0" u="none" strike="noStrike" cap="none">
                  <a:solidFill>
                    <a:srgbClr val="4C596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457200" marR="0" lvl="0" indent="-3111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4C596C"/>
                  </a:buClr>
                  <a:buSzPts val="1300"/>
                  <a:buFont typeface="Open Sans"/>
                  <a:buChar char="-"/>
                </a:pPr>
                <a:r>
                  <a:rPr lang="cs-CZ" sz="1300" b="0" i="0" u="none" strike="noStrike" cap="none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oběhové hospodářství </a:t>
                </a:r>
                <a:endParaRPr sz="1300" b="0" i="0" u="none" strike="noStrike" cap="none">
                  <a:solidFill>
                    <a:srgbClr val="4C596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457200" marR="0" lvl="0" indent="-3111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4C596C"/>
                  </a:buClr>
                  <a:buSzPts val="1300"/>
                  <a:buFont typeface="Open Sans"/>
                  <a:buChar char="-"/>
                </a:pPr>
                <a:r>
                  <a:rPr lang="cs-CZ" sz="1300" b="0" i="0" u="none" strike="noStrike" cap="none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znečištění </a:t>
                </a:r>
                <a:endParaRPr sz="1300" b="0" i="0" u="none" strike="noStrike" cap="none">
                  <a:solidFill>
                    <a:srgbClr val="4C596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457200" marR="0" lvl="0" indent="-31115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4C596C"/>
                  </a:buClr>
                  <a:buSzPts val="1300"/>
                  <a:buFont typeface="Open Sans"/>
                  <a:buChar char="-"/>
                </a:pPr>
                <a:r>
                  <a:rPr lang="cs-CZ" sz="1300" b="0" i="0" u="none" strike="noStrike" cap="none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biodiversita</a:t>
                </a:r>
                <a:endParaRPr sz="1300" b="0" i="0" u="none" strike="noStrike" cap="none">
                  <a:solidFill>
                    <a:srgbClr val="4C596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grpSp>
            <p:nvGrpSpPr>
              <p:cNvPr id="129" name="Google Shape;129;p10"/>
              <p:cNvGrpSpPr/>
              <p:nvPr/>
            </p:nvGrpSpPr>
            <p:grpSpPr>
              <a:xfrm>
                <a:off x="3689911" y="1208819"/>
                <a:ext cx="2748736" cy="2147117"/>
                <a:chOff x="4232430" y="1276884"/>
                <a:chExt cx="2748736" cy="2147117"/>
              </a:xfrm>
            </p:grpSpPr>
            <p:cxnSp>
              <p:nvCxnSpPr>
                <p:cNvPr id="130" name="Google Shape;130;p10"/>
                <p:cNvCxnSpPr/>
                <p:nvPr/>
              </p:nvCxnSpPr>
              <p:spPr>
                <a:xfrm>
                  <a:off x="4322430" y="1479785"/>
                  <a:ext cx="0" cy="1944216"/>
                </a:xfrm>
                <a:prstGeom prst="straightConnector1">
                  <a:avLst/>
                </a:prstGeom>
                <a:solidFill>
                  <a:schemeClr val="accent2"/>
                </a:solidFill>
                <a:ln w="2857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131" name="Google Shape;131;p10"/>
                <p:cNvSpPr/>
                <p:nvPr/>
              </p:nvSpPr>
              <p:spPr>
                <a:xfrm>
                  <a:off x="4232430" y="1359256"/>
                  <a:ext cx="180000" cy="180000"/>
                </a:xfrm>
                <a:prstGeom prst="ellipse">
                  <a:avLst/>
                </a:prstGeom>
                <a:solidFill>
                  <a:schemeClr val="accent2"/>
                </a:solidFill>
                <a:ln w="25400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132" name="Google Shape;132;p10"/>
                <p:cNvSpPr txBox="1"/>
                <p:nvPr/>
              </p:nvSpPr>
              <p:spPr>
                <a:xfrm>
                  <a:off x="4412429" y="1276884"/>
                  <a:ext cx="1369500" cy="400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cs-CZ" sz="2000" b="1">
                      <a:solidFill>
                        <a:schemeClr val="accent2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1. 1. 2022</a:t>
                  </a:r>
                  <a:endParaRPr/>
                </a:p>
              </p:txBody>
            </p:sp>
            <p:sp>
              <p:nvSpPr>
                <p:cNvPr id="133" name="Google Shape;133;p10"/>
                <p:cNvSpPr txBox="1"/>
                <p:nvPr/>
              </p:nvSpPr>
              <p:spPr>
                <a:xfrm>
                  <a:off x="4493266" y="1729179"/>
                  <a:ext cx="2487900" cy="16008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C596C"/>
                    </a:buClr>
                    <a:buSzPts val="1400"/>
                    <a:buFont typeface="Arial"/>
                    <a:buNone/>
                  </a:pPr>
                  <a:r>
                    <a:rPr lang="cs-CZ" sz="1300" b="1">
                      <a:solidFill>
                        <a:srgbClr val="4C596C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Regulační technické normy</a:t>
                  </a:r>
                  <a:endParaRPr sz="1300" b="1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  <a:p>
                  <a:pPr marL="457200" marR="0" lvl="0" indent="-31115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C596C"/>
                    </a:buClr>
                    <a:buSzPts val="1300"/>
                    <a:buFont typeface="Open Sans"/>
                    <a:buChar char="-"/>
                  </a:pPr>
                  <a:r>
                    <a:rPr lang="cs-CZ" sz="1300" b="0" i="0" u="none" strike="noStrike" cap="none">
                      <a:solidFill>
                        <a:srgbClr val="4C596C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Hlavní negativní dopady</a:t>
                  </a:r>
                  <a:endParaRPr sz="1300" b="0" i="0" u="none" strike="noStrike" cap="none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  <a:p>
                  <a:pPr marL="457200" marR="0" lvl="0" indent="-31115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C596C"/>
                    </a:buClr>
                    <a:buSzPts val="1300"/>
                    <a:buFont typeface="Open Sans"/>
                    <a:buChar char="-"/>
                  </a:pPr>
                  <a:r>
                    <a:rPr lang="cs-CZ" sz="1300" b="0" i="0" u="none" strike="noStrike" cap="none">
                      <a:solidFill>
                        <a:srgbClr val="4C596C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Udržitelné produkty</a:t>
                  </a:r>
                  <a:endParaRPr sz="1300"/>
                </a:p>
                <a:p>
                  <a:pPr marL="91440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300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cs-CZ" sz="1300" b="1" i="0" u="none" strike="noStrike" cap="none">
                      <a:solidFill>
                        <a:srgbClr val="4C596C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Taxonomie:</a:t>
                  </a:r>
                  <a:r>
                    <a:rPr lang="cs-CZ" sz="1300" b="0" i="0" u="none" strike="noStrike" cap="none">
                      <a:solidFill>
                        <a:srgbClr val="4C596C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 </a:t>
                  </a:r>
                  <a:r>
                    <a:rPr lang="cs-CZ" sz="1300" b="1">
                      <a:solidFill>
                        <a:srgbClr val="4C596C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technická screeningová kritéria</a:t>
                  </a:r>
                  <a:endParaRPr sz="1300" b="1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  <a:p>
                  <a:pPr marL="457200" marR="0" lvl="0" indent="-31115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C596C"/>
                    </a:buClr>
                    <a:buSzPts val="1300"/>
                    <a:buFont typeface="Open Sans"/>
                    <a:buChar char="-"/>
                  </a:pPr>
                  <a:r>
                    <a:rPr lang="cs-CZ" sz="1300">
                      <a:solidFill>
                        <a:srgbClr val="4C596C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zmírňování klima změn</a:t>
                  </a:r>
                  <a:endParaRPr sz="1300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  <a:p>
                  <a:pPr marL="457200" marR="0" lvl="0" indent="-31115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4C596C"/>
                    </a:buClr>
                    <a:buSzPts val="1300"/>
                    <a:buFont typeface="Open Sans"/>
                    <a:buChar char="-"/>
                  </a:pPr>
                  <a:r>
                    <a:rPr lang="cs-CZ" sz="1300">
                      <a:solidFill>
                        <a:srgbClr val="4C596C"/>
                      </a:solidFill>
                      <a:latin typeface="Open Sans"/>
                      <a:ea typeface="Open Sans"/>
                      <a:cs typeface="Open Sans"/>
                      <a:sym typeface="Open Sans"/>
                    </a:rPr>
                    <a:t>adaptace </a:t>
                  </a:r>
                  <a:endParaRPr sz="1300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grpSp>
            <p:nvGrpSpPr>
              <p:cNvPr id="134" name="Google Shape;134;p10"/>
              <p:cNvGrpSpPr/>
              <p:nvPr/>
            </p:nvGrpSpPr>
            <p:grpSpPr>
              <a:xfrm>
                <a:off x="511851" y="3569002"/>
                <a:ext cx="3657620" cy="1983053"/>
                <a:chOff x="1071868" y="3427710"/>
                <a:chExt cx="3636294" cy="1983053"/>
              </a:xfrm>
            </p:grpSpPr>
            <p:grpSp>
              <p:nvGrpSpPr>
                <p:cNvPr id="135" name="Google Shape;135;p10"/>
                <p:cNvGrpSpPr/>
                <p:nvPr/>
              </p:nvGrpSpPr>
              <p:grpSpPr>
                <a:xfrm>
                  <a:off x="1071868" y="3427710"/>
                  <a:ext cx="3249326" cy="277469"/>
                  <a:chOff x="3941069" y="3427660"/>
                  <a:chExt cx="2880321" cy="288033"/>
                </a:xfrm>
              </p:grpSpPr>
              <p:cxnSp>
                <p:nvCxnSpPr>
                  <p:cNvPr id="136" name="Google Shape;136;p10"/>
                  <p:cNvCxnSpPr/>
                  <p:nvPr/>
                </p:nvCxnSpPr>
                <p:spPr>
                  <a:xfrm>
                    <a:off x="3941069" y="3427660"/>
                    <a:ext cx="0" cy="288032"/>
                  </a:xfrm>
                  <a:prstGeom prst="straightConnector1">
                    <a:avLst/>
                  </a:prstGeom>
                  <a:solidFill>
                    <a:srgbClr val="A28C4B"/>
                  </a:solidFill>
                  <a:ln w="28575" cap="flat" cmpd="sng">
                    <a:solidFill>
                      <a:srgbClr val="A28C4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7" name="Google Shape;137;p10"/>
                  <p:cNvCxnSpPr/>
                  <p:nvPr/>
                </p:nvCxnSpPr>
                <p:spPr>
                  <a:xfrm>
                    <a:off x="3941069" y="3711502"/>
                    <a:ext cx="2880320" cy="0"/>
                  </a:xfrm>
                  <a:prstGeom prst="straightConnector1">
                    <a:avLst/>
                  </a:prstGeom>
                  <a:solidFill>
                    <a:srgbClr val="A28C4B"/>
                  </a:solidFill>
                  <a:ln w="28575" cap="flat" cmpd="sng">
                    <a:solidFill>
                      <a:srgbClr val="A28C4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  <p:cxnSp>
                <p:nvCxnSpPr>
                  <p:cNvPr id="138" name="Google Shape;138;p10"/>
                  <p:cNvCxnSpPr/>
                  <p:nvPr/>
                </p:nvCxnSpPr>
                <p:spPr>
                  <a:xfrm>
                    <a:off x="6821391" y="3427661"/>
                    <a:ext cx="0" cy="288032"/>
                  </a:xfrm>
                  <a:prstGeom prst="straightConnector1">
                    <a:avLst/>
                  </a:prstGeom>
                  <a:solidFill>
                    <a:srgbClr val="A28C4B"/>
                  </a:solidFill>
                  <a:ln w="28575" cap="flat" cmpd="sng">
                    <a:solidFill>
                      <a:srgbClr val="A28C4B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</p:cxnSp>
            </p:grpSp>
            <p:grpSp>
              <p:nvGrpSpPr>
                <p:cNvPr id="139" name="Google Shape;139;p10"/>
                <p:cNvGrpSpPr/>
                <p:nvPr/>
              </p:nvGrpSpPr>
              <p:grpSpPr>
                <a:xfrm>
                  <a:off x="2041268" y="3711487"/>
                  <a:ext cx="2666894" cy="1699276"/>
                  <a:chOff x="2041268" y="3711487"/>
                  <a:chExt cx="2666894" cy="1699276"/>
                </a:xfrm>
              </p:grpSpPr>
              <p:grpSp>
                <p:nvGrpSpPr>
                  <p:cNvPr id="140" name="Google Shape;140;p10"/>
                  <p:cNvGrpSpPr/>
                  <p:nvPr/>
                </p:nvGrpSpPr>
                <p:grpSpPr>
                  <a:xfrm>
                    <a:off x="2041268" y="3711487"/>
                    <a:ext cx="180000" cy="1589221"/>
                    <a:chOff x="5969171" y="3427710"/>
                    <a:chExt cx="180000" cy="1589221"/>
                  </a:xfrm>
                </p:grpSpPr>
                <p:cxnSp>
                  <p:nvCxnSpPr>
                    <p:cNvPr id="141" name="Google Shape;141;p10"/>
                    <p:cNvCxnSpPr/>
                    <p:nvPr/>
                  </p:nvCxnSpPr>
                  <p:spPr>
                    <a:xfrm>
                      <a:off x="6060899" y="3427710"/>
                      <a:ext cx="0" cy="1440160"/>
                    </a:xfrm>
                    <a:prstGeom prst="straightConnector1">
                      <a:avLst/>
                    </a:prstGeom>
                    <a:solidFill>
                      <a:srgbClr val="A28C4B"/>
                    </a:solidFill>
                    <a:ln w="28575" cap="flat" cmpd="sng">
                      <a:solidFill>
                        <a:srgbClr val="A28C4B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</p:cxnSp>
                <p:sp>
                  <p:nvSpPr>
                    <p:cNvPr id="142" name="Google Shape;142;p10"/>
                    <p:cNvSpPr/>
                    <p:nvPr/>
                  </p:nvSpPr>
                  <p:spPr>
                    <a:xfrm>
                      <a:off x="5969171" y="4836931"/>
                      <a:ext cx="180000" cy="180000"/>
                    </a:xfrm>
                    <a:prstGeom prst="ellipse">
                      <a:avLst/>
                    </a:prstGeom>
                    <a:solidFill>
                      <a:srgbClr val="A28C4B"/>
                    </a:solidFill>
                    <a:ln w="19050" cap="flat" cmpd="sng">
                      <a:solidFill>
                        <a:srgbClr val="A28C4B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lt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p:txBody>
                </p:sp>
              </p:grpSp>
              <p:sp>
                <p:nvSpPr>
                  <p:cNvPr id="143" name="Google Shape;143;p10"/>
                  <p:cNvSpPr txBox="1"/>
                  <p:nvPr/>
                </p:nvSpPr>
                <p:spPr>
                  <a:xfrm>
                    <a:off x="2173229" y="5010653"/>
                    <a:ext cx="2534933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sp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cs-CZ" sz="2000" b="1">
                        <a:solidFill>
                          <a:srgbClr val="A28C4B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Q2 2021 – Q1 2022</a:t>
                    </a:r>
                    <a:endParaRPr/>
                  </a:p>
                </p:txBody>
              </p:sp>
              <p:sp>
                <p:nvSpPr>
                  <p:cNvPr id="144" name="Google Shape;144;p10"/>
                  <p:cNvSpPr txBox="1"/>
                  <p:nvPr/>
                </p:nvSpPr>
                <p:spPr>
                  <a:xfrm>
                    <a:off x="2280730" y="4313384"/>
                    <a:ext cx="2040000" cy="4926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0" tIns="0" rIns="0" bIns="0" anchor="t" anchorCtr="0">
                    <a:spAutoFit/>
                  </a:bodyPr>
                  <a:lstStyle/>
                  <a:p>
                    <a:pPr marL="0" marR="0" lvl="1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4C596C"/>
                      </a:buClr>
                      <a:buSzPts val="1600"/>
                      <a:buFont typeface="Arial"/>
                      <a:buNone/>
                    </a:pPr>
                    <a:r>
                      <a:rPr lang="cs-CZ" sz="1600" b="1">
                        <a:solidFill>
                          <a:srgbClr val="4C596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NFRD</a:t>
                    </a:r>
                    <a:r>
                      <a:rPr lang="cs-CZ" sz="1600">
                        <a:solidFill>
                          <a:srgbClr val="4C596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 revize</a:t>
                    </a:r>
                    <a:br>
                      <a:rPr lang="cs-CZ" sz="1600">
                        <a:solidFill>
                          <a:srgbClr val="4C596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</a:br>
                    <a:r>
                      <a:rPr lang="cs-CZ" sz="1600">
                        <a:solidFill>
                          <a:srgbClr val="4C596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l</a:t>
                    </a:r>
                    <a:r>
                      <a:rPr lang="cs-CZ" sz="1600" b="0" i="0" u="none" strike="noStrike" cap="none">
                        <a:solidFill>
                          <a:srgbClr val="4C596C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rPr>
                      <a:t>egislativní proces </a:t>
                    </a:r>
                    <a:endParaRPr sz="2000" b="0" i="0" u="none" strike="noStrike" cap="none">
                      <a:solidFill>
                        <a:srgbClr val="4C596C"/>
                      </a:solidFill>
                      <a:latin typeface="Open Sans"/>
                      <a:ea typeface="Open Sans"/>
                      <a:cs typeface="Open Sans"/>
                      <a:sym typeface="Open Sans"/>
                    </a:endParaRPr>
                  </a:p>
                </p:txBody>
              </p:sp>
            </p:grpSp>
          </p:grpSp>
          <p:sp>
            <p:nvSpPr>
              <p:cNvPr id="145" name="Google Shape;145;p10"/>
              <p:cNvSpPr txBox="1"/>
              <p:nvPr/>
            </p:nvSpPr>
            <p:spPr>
              <a:xfrm>
                <a:off x="7136557" y="4454686"/>
                <a:ext cx="1349700" cy="49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1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rgbClr val="4C596C"/>
                  </a:buClr>
                  <a:buSzPts val="1600"/>
                  <a:buFont typeface="Arial"/>
                  <a:buNone/>
                </a:pPr>
                <a:r>
                  <a:rPr lang="cs-CZ" sz="1600" b="1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NFR</a:t>
                </a:r>
                <a:r>
                  <a:rPr lang="cs-CZ" sz="1600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 s</a:t>
                </a:r>
                <a:r>
                  <a:rPr lang="cs-CZ" sz="1600" b="0" i="0" u="none" strike="noStrike" cap="none">
                    <a:solidFill>
                      <a:srgbClr val="4C596C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tandardy</a:t>
                </a:r>
                <a:endParaRPr sz="2000" b="0" i="0" u="none" strike="noStrike" cap="none">
                  <a:solidFill>
                    <a:srgbClr val="4C596C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6" name="Google Shape;146;p10"/>
              <p:cNvSpPr/>
              <p:nvPr/>
            </p:nvSpPr>
            <p:spPr>
              <a:xfrm>
                <a:off x="6985037" y="3313999"/>
                <a:ext cx="2156172" cy="256294"/>
              </a:xfrm>
              <a:prstGeom prst="rect">
                <a:avLst/>
              </a:prstGeom>
              <a:solidFill>
                <a:srgbClr val="DACF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147" name="Google Shape;147;p10"/>
              <p:cNvSpPr/>
              <p:nvPr/>
            </p:nvSpPr>
            <p:spPr>
              <a:xfrm>
                <a:off x="3521732" y="3313999"/>
                <a:ext cx="3463305" cy="2562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sp>
          <p:nvSpPr>
            <p:cNvPr id="148" name="Google Shape;148;p10"/>
            <p:cNvSpPr/>
            <p:nvPr/>
          </p:nvSpPr>
          <p:spPr>
            <a:xfrm>
              <a:off x="-1" y="3313998"/>
              <a:ext cx="3773828" cy="256299"/>
            </a:xfrm>
            <a:prstGeom prst="rect">
              <a:avLst/>
            </a:prstGeom>
            <a:solidFill>
              <a:srgbClr val="A28C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49" name="Google Shape;149;p10"/>
          <p:cNvSpPr txBox="1"/>
          <p:nvPr/>
        </p:nvSpPr>
        <p:spPr>
          <a:xfrm rot="5400000">
            <a:off x="-830709" y="2124517"/>
            <a:ext cx="205006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SFDR a taxonomie </a:t>
            </a:r>
            <a:endParaRPr/>
          </a:p>
        </p:txBody>
      </p:sp>
      <p:sp>
        <p:nvSpPr>
          <p:cNvPr id="150" name="Google Shape;150;p10"/>
          <p:cNvSpPr txBox="1"/>
          <p:nvPr/>
        </p:nvSpPr>
        <p:spPr>
          <a:xfrm rot="5400000">
            <a:off x="-229616" y="4027269"/>
            <a:ext cx="760304" cy="347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NFRD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1"/>
          <p:cNvSpPr txBox="1">
            <a:spLocks noGrp="1"/>
          </p:cNvSpPr>
          <p:nvPr>
            <p:ph type="title"/>
          </p:nvPr>
        </p:nvSpPr>
        <p:spPr>
          <a:xfrm>
            <a:off x="457200" y="1098935"/>
            <a:ext cx="82296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 Light"/>
              <a:buNone/>
            </a:pPr>
            <a:r>
              <a:rPr lang="cs-CZ"/>
              <a:t>Důvody</a:t>
            </a:r>
            <a:r>
              <a:rPr lang="cs-CZ">
                <a:latin typeface="Open Sans Light"/>
                <a:ea typeface="Open Sans Light"/>
                <a:cs typeface="Open Sans Light"/>
                <a:sym typeface="Open Sans Light"/>
              </a:rPr>
              <a:t> reformy NFRD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57" name="Google Shape;157;p11"/>
          <p:cNvSpPr txBox="1">
            <a:spLocks noGrp="1"/>
          </p:cNvSpPr>
          <p:nvPr>
            <p:ph type="body" idx="1"/>
          </p:nvPr>
        </p:nvSpPr>
        <p:spPr>
          <a:xfrm>
            <a:off x="457200" y="2089070"/>
            <a:ext cx="7972500" cy="3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 ExtraBold"/>
              <a:buAutoNum type="arabicPeriod"/>
            </a:pPr>
            <a:r>
              <a:rPr lang="cs-CZ" sz="1800" b="1" u="none" strike="noStrik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Nedostupná data pro investory a banky</a:t>
            </a:r>
            <a:r>
              <a:rPr lang="cs-CZ" sz="1800" u="none" strike="noStrik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endParaRPr sz="1800" u="none" strike="noStrike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73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 ExtraBold"/>
              <a:buChar char="○"/>
            </a:pPr>
            <a:r>
              <a:rPr lang="cs-CZ" sz="180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lang="cs-CZ" sz="1800" u="none" strike="noStrik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izika a strategie, dopady, minimální záruky pro Taxonomii </a:t>
            </a:r>
            <a:endParaRPr sz="2400" u="none" strike="noStrike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 ExtraBold"/>
              <a:buAutoNum type="arabicPeriod"/>
            </a:pPr>
            <a:r>
              <a:rPr lang="cs-CZ" sz="1800" b="1" u="none" strike="noStrik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Rizika pro neobchodované firmy</a:t>
            </a:r>
            <a:endParaRPr sz="2400" b="1" u="none" strike="noStrike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"/>
              <a:buChar char="○"/>
            </a:pPr>
            <a:r>
              <a:rPr lang="cs-CZ" sz="180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cs-CZ" sz="1800" u="none" strike="noStrik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řístup ke kapitálu a půjčkám</a:t>
            </a:r>
            <a:endParaRPr sz="2400" u="none" strike="noStrike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"/>
              <a:buChar char="○"/>
            </a:pPr>
            <a:r>
              <a:rPr lang="cs-CZ" sz="180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transformace trhu a poptávky</a:t>
            </a:r>
            <a:endParaRPr sz="2400" u="none" strike="noStrike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"/>
              <a:buChar char="○"/>
            </a:pPr>
            <a:r>
              <a:rPr lang="cs-CZ" sz="180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k</a:t>
            </a:r>
            <a:r>
              <a:rPr lang="cs-CZ" sz="1800" u="none" strike="noStrik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líčová data pro konkurenceschopnost </a:t>
            </a:r>
            <a:endParaRPr sz="2400" u="none" strike="noStrike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 ExtraBold"/>
              <a:buAutoNum type="arabicPeriod"/>
            </a:pPr>
            <a:r>
              <a:rPr lang="cs-CZ" sz="1800" b="1" u="none" strike="noStrik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Chaotické prostředí a administrativní zátěž pro firmy</a:t>
            </a:r>
            <a:endParaRPr sz="2400" b="1" u="none" strike="noStrike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"/>
              <a:buChar char="○"/>
            </a:pPr>
            <a:r>
              <a:rPr lang="cs-CZ" sz="1800" u="none" strike="noStrik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multiplicita standardů a indikátorů (&gt;5000)</a:t>
            </a:r>
            <a:endParaRPr sz="2400" u="none" strike="noStrike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"/>
              <a:buChar char="○"/>
            </a:pPr>
            <a:r>
              <a:rPr lang="cs-CZ" sz="1800" u="none" strike="noStrik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nejednotný přístup investorů, poradců, agentur a velkých firem</a:t>
            </a:r>
            <a:endParaRPr sz="2400" u="none" strike="noStrike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Open Sans"/>
              <a:buChar char="○"/>
            </a:pPr>
            <a:r>
              <a:rPr lang="cs-CZ" sz="1800" u="none" strike="noStrike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rPr>
              <a:t>překážky pro menší podniky</a:t>
            </a:r>
            <a:endParaRPr sz="2400" u="none" strike="noStrike">
              <a:solidFill>
                <a:srgbClr val="22222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2"/>
          <p:cNvSpPr txBox="1">
            <a:spLocks noGrp="1"/>
          </p:cNvSpPr>
          <p:nvPr>
            <p:ph type="title"/>
          </p:nvPr>
        </p:nvSpPr>
        <p:spPr>
          <a:xfrm>
            <a:off x="2571736" y="5811245"/>
            <a:ext cx="4857784" cy="775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Light"/>
              <a:buNone/>
            </a:pPr>
            <a:r>
              <a:rPr lang="cs-CZ" sz="2800">
                <a:latin typeface="Open Sans Light"/>
                <a:ea typeface="Open Sans Light"/>
                <a:cs typeface="Open Sans Light"/>
                <a:sym typeface="Open Sans Light"/>
              </a:rPr>
              <a:t>Klíčová data – standardy pro SFDR, Taxonomii a NFRD</a:t>
            </a:r>
            <a:endParaRPr sz="28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aphicFrame>
        <p:nvGraphicFramePr>
          <p:cNvPr id="164" name="Google Shape;164;p12"/>
          <p:cNvGraphicFramePr/>
          <p:nvPr/>
        </p:nvGraphicFramePr>
        <p:xfrm>
          <a:off x="0" y="692696"/>
          <a:ext cx="9144000" cy="4824500"/>
        </p:xfrm>
        <a:graphic>
          <a:graphicData uri="http://schemas.openxmlformats.org/drawingml/2006/table">
            <a:tbl>
              <a:tblPr firstRow="1" bandRow="1">
                <a:noFill/>
                <a:tableStyleId>{DED64E0A-D1C5-4928-AC4A-2A03DD42469E}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84300">
                <a:tc gridSpan="5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u="none" strike="noStrike" cap="none">
                          <a:solidFill>
                            <a:srgbClr val="4C596C"/>
                          </a:solidFill>
                        </a:rPr>
                        <a:t>STRATEGIE A CÍLE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u="none" strike="noStrike" cap="none">
                          <a:solidFill>
                            <a:srgbClr val="4C596C"/>
                          </a:solidFill>
                        </a:rPr>
                        <a:t>ANALÝZA HLAVNÍCH RIZIK A DOPADŮ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800" b="1" u="none" strike="noStrike" cap="none">
                          <a:solidFill>
                            <a:srgbClr val="4C596C"/>
                          </a:solidFill>
                        </a:rPr>
                        <a:t>ŘÍZENÍ</a:t>
                      </a:r>
                      <a:endParaRPr sz="1800" u="none" strike="noStrike" cap="none">
                        <a:solidFill>
                          <a:srgbClr val="4C596C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 u="none" strike="noStrike" cap="none">
                          <a:solidFill>
                            <a:srgbClr val="222222"/>
                          </a:solidFill>
                        </a:rPr>
                        <a:t>Ochrana klimatu: </a:t>
                      </a:r>
                      <a:r>
                        <a:rPr lang="cs-CZ" sz="1400" b="0" u="none" strike="noStrike" cap="none">
                          <a:solidFill>
                            <a:srgbClr val="222222"/>
                          </a:solidFill>
                        </a:rPr>
                        <a:t>  cíle</a:t>
                      </a:r>
                      <a:r>
                        <a:rPr lang="cs-CZ">
                          <a:solidFill>
                            <a:srgbClr val="222222"/>
                          </a:solidFill>
                        </a:rPr>
                        <a:t>,</a:t>
                      </a:r>
                      <a:r>
                        <a:rPr lang="cs-CZ" sz="1400" b="0" u="none" strike="noStrike" cap="none">
                          <a:solidFill>
                            <a:srgbClr val="222222"/>
                          </a:solidFill>
                        </a:rPr>
                        <a:t> opatření, rizika</a:t>
                      </a:r>
                      <a:endParaRPr sz="1800" b="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0" u="none" strike="noStrike" cap="none">
                          <a:solidFill>
                            <a:srgbClr val="222222"/>
                          </a:solidFill>
                        </a:rPr>
                        <a:t>Indikátory negativních dopadů na klima</a:t>
                      </a:r>
                      <a:endParaRPr sz="1800" b="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0" u="none" strike="noStrike" cap="none">
                          <a:solidFill>
                            <a:srgbClr val="222222"/>
                          </a:solidFill>
                        </a:rPr>
                        <a:t>Environmentální dopady </a:t>
                      </a:r>
                      <a:r>
                        <a:rPr lang="cs-CZ" sz="1400" b="0" i="1" u="none" strike="noStrike" cap="none">
                          <a:solidFill>
                            <a:srgbClr val="222222"/>
                          </a:solidFill>
                        </a:rPr>
                        <a:t>(voda, biodiverzita, emise a odpady)</a:t>
                      </a:r>
                      <a:endParaRPr sz="1800" b="0" i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0" u="none" strike="noStrike" cap="none">
                          <a:solidFill>
                            <a:srgbClr val="222222"/>
                          </a:solidFill>
                        </a:rPr>
                        <a:t>Dodatečné indikátory </a:t>
                      </a:r>
                      <a:r>
                        <a:rPr lang="cs-CZ" i="1">
                          <a:solidFill>
                            <a:srgbClr val="222222"/>
                          </a:solidFill>
                        </a:rPr>
                        <a:t>(stejné kategorie)</a:t>
                      </a:r>
                      <a:endParaRPr sz="1800" b="0" i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F3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b="0" u="none" strike="noStrike" cap="none">
                          <a:solidFill>
                            <a:srgbClr val="222222"/>
                          </a:solidFill>
                        </a:rPr>
                        <a:t>Udržitelné aktivity dle Taxonomie </a:t>
                      </a:r>
                      <a:r>
                        <a:rPr lang="cs-CZ" b="0" i="1" u="none" strike="noStrike" cap="none">
                          <a:solidFill>
                            <a:srgbClr val="222222"/>
                          </a:solidFill>
                        </a:rPr>
                        <a:t>(obrat, CAPEX, OPEX)</a:t>
                      </a:r>
                      <a:endParaRPr sz="1800" b="0" i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AF3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 u="none" strike="noStrike" cap="none">
                          <a:solidFill>
                            <a:srgbClr val="222222"/>
                          </a:solidFill>
                        </a:rPr>
                        <a:t>Ochrana lidských práva</a:t>
                      </a:r>
                      <a:r>
                        <a:rPr lang="cs-CZ" b="1">
                          <a:solidFill>
                            <a:srgbClr val="222222"/>
                          </a:solidFill>
                        </a:rPr>
                        <a:t>:</a:t>
                      </a:r>
                      <a:br>
                        <a:rPr lang="cs-CZ" b="1">
                          <a:solidFill>
                            <a:srgbClr val="222222"/>
                          </a:solidFill>
                        </a:rPr>
                      </a:br>
                      <a:r>
                        <a:rPr lang="cs-CZ" sz="1400" b="0" u="none" strike="noStrike" cap="none">
                          <a:solidFill>
                            <a:srgbClr val="222222"/>
                          </a:solidFill>
                        </a:rPr>
                        <a:t>témata, dot</a:t>
                      </a:r>
                      <a:r>
                        <a:rPr lang="cs-CZ">
                          <a:solidFill>
                            <a:srgbClr val="222222"/>
                          </a:solidFill>
                        </a:rPr>
                        <a:t>čení lidé,</a:t>
                      </a:r>
                      <a:r>
                        <a:rPr lang="cs-CZ" sz="1400" b="0" u="none" strike="noStrike" cap="none">
                          <a:solidFill>
                            <a:srgbClr val="222222"/>
                          </a:solidFill>
                        </a:rPr>
                        <a:t> cíle</a:t>
                      </a:r>
                      <a:endParaRPr sz="1800" b="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C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0" u="none" strike="noStrike" cap="none">
                          <a:solidFill>
                            <a:srgbClr val="222222"/>
                          </a:solidFill>
                        </a:rPr>
                        <a:t>Due diligence </a:t>
                      </a:r>
                      <a:r>
                        <a:rPr lang="cs-CZ" sz="1400" b="0" i="1" u="none" strike="noStrike" cap="none">
                          <a:solidFill>
                            <a:srgbClr val="222222"/>
                          </a:solidFill>
                        </a:rPr>
                        <a:t>(rozsah, opatření a vlastní indikátory, </a:t>
                      </a:r>
                      <a:r>
                        <a:rPr lang="cs-CZ" sz="1400" b="1" i="1" u="none" strike="noStrike" cap="none">
                          <a:solidFill>
                            <a:srgbClr val="222222"/>
                          </a:solidFill>
                        </a:rPr>
                        <a:t>vztah k Taxonomii</a:t>
                      </a:r>
                      <a:r>
                        <a:rPr lang="cs-CZ" sz="1400" b="0" i="1" u="none" strike="noStrike" cap="none">
                          <a:solidFill>
                            <a:srgbClr val="222222"/>
                          </a:solidFill>
                        </a:rPr>
                        <a:t>)</a:t>
                      </a:r>
                      <a:endParaRPr sz="1800" b="0" i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C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0" u="none" strike="noStrike" cap="none">
                          <a:solidFill>
                            <a:srgbClr val="222222"/>
                          </a:solidFill>
                        </a:rPr>
                        <a:t>Standardizované nepřímé indikátory </a:t>
                      </a:r>
                      <a:r>
                        <a:rPr lang="cs-CZ" sz="1400" b="0" i="1" u="none" strike="noStrike" cap="none">
                          <a:solidFill>
                            <a:srgbClr val="222222"/>
                          </a:solidFill>
                        </a:rPr>
                        <a:t>(zaměstnanci, diverzita, mzdy)</a:t>
                      </a:r>
                      <a:endParaRPr sz="1800" b="0" i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AC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0" u="none" strike="noStrike" cap="none">
                          <a:solidFill>
                            <a:srgbClr val="222222"/>
                          </a:solidFill>
                        </a:rPr>
                        <a:t>Dodatečné indikátory </a:t>
                      </a:r>
                      <a:r>
                        <a:rPr lang="cs-CZ" sz="1400" b="0" i="1" u="none" strike="noStrike" cap="none">
                          <a:solidFill>
                            <a:srgbClr val="222222"/>
                          </a:solidFill>
                        </a:rPr>
                        <a:t>(BOZP, porušení lidských práv)</a:t>
                      </a:r>
                      <a:endParaRPr sz="1800" b="0" i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DE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0" u="none" strike="noStrike" cap="none">
                          <a:solidFill>
                            <a:srgbClr val="222222"/>
                          </a:solidFill>
                        </a:rPr>
                        <a:t>Data o dodavatelských řetězcích </a:t>
                      </a:r>
                      <a:r>
                        <a:rPr lang="cs-CZ" i="1">
                          <a:solidFill>
                            <a:srgbClr val="222222"/>
                          </a:solidFill>
                        </a:rPr>
                        <a:t>(pracovní indikátory)</a:t>
                      </a:r>
                      <a:endParaRPr sz="1800" b="0" i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6DE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1" u="none" strike="noStrike" cap="none">
                          <a:solidFill>
                            <a:srgbClr val="222222"/>
                          </a:solidFill>
                        </a:rPr>
                        <a:t>Protikorupční strategie</a:t>
                      </a:r>
                      <a:r>
                        <a:rPr lang="cs-CZ" sz="1400" b="0" u="none" strike="noStrike" cap="none">
                          <a:solidFill>
                            <a:srgbClr val="222222"/>
                          </a:solidFill>
                        </a:rPr>
                        <a:t> </a:t>
                      </a:r>
                      <a:endParaRPr sz="1800" b="0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0" u="none" strike="noStrike" cap="none">
                          <a:solidFill>
                            <a:srgbClr val="222222"/>
                          </a:solidFill>
                        </a:rPr>
                        <a:t>Due diligence  </a:t>
                      </a:r>
                      <a:r>
                        <a:rPr lang="cs-CZ" sz="1400" b="0" i="1" u="none" strike="noStrike" cap="none">
                          <a:solidFill>
                            <a:srgbClr val="222222"/>
                          </a:solidFill>
                        </a:rPr>
                        <a:t>(rozsah, identifikovaná rizika, opatření)</a:t>
                      </a:r>
                      <a:endParaRPr sz="1800" b="0" i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0" u="none" strike="noStrike" cap="none">
                          <a:solidFill>
                            <a:srgbClr val="222222"/>
                          </a:solidFill>
                        </a:rPr>
                        <a:t>Standardizované nepřímé indikátory </a:t>
                      </a:r>
                      <a:r>
                        <a:rPr lang="cs-CZ" sz="1400" b="0" i="1" u="none" strike="noStrike" cap="none">
                          <a:solidFill>
                            <a:srgbClr val="222222"/>
                          </a:solidFill>
                        </a:rPr>
                        <a:t>(školení, sankce) </a:t>
                      </a:r>
                      <a:endParaRPr sz="1800" b="0" i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8D8D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400" b="0" u="none" strike="noStrike" cap="none">
                          <a:solidFill>
                            <a:srgbClr val="222222"/>
                          </a:solidFill>
                        </a:rPr>
                        <a:t>Dodatečná data o transparentnosti </a:t>
                      </a:r>
                      <a:r>
                        <a:rPr lang="cs-CZ" sz="1400" b="0" i="1" u="none" strike="noStrike" cap="none">
                          <a:solidFill>
                            <a:srgbClr val="222222"/>
                          </a:solidFill>
                        </a:rPr>
                        <a:t>(vlastníci, organizační struktura, politické zapojení)</a:t>
                      </a:r>
                      <a:endParaRPr sz="1800" b="0" i="1" u="none" strike="noStrike" cap="none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63500" marR="63500" marT="63500" marB="6350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 txBox="1">
            <a:spLocks noGrp="1"/>
          </p:cNvSpPr>
          <p:nvPr>
            <p:ph type="title"/>
          </p:nvPr>
        </p:nvSpPr>
        <p:spPr>
          <a:xfrm>
            <a:off x="457200" y="1098935"/>
            <a:ext cx="82296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 Light"/>
              <a:buNone/>
            </a:pPr>
            <a:r>
              <a:rPr lang="cs-CZ">
                <a:latin typeface="Open Sans Light"/>
                <a:ea typeface="Open Sans Light"/>
                <a:cs typeface="Open Sans Light"/>
                <a:sym typeface="Open Sans Light"/>
              </a:rPr>
              <a:t>Strategie a cíle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body" idx="1"/>
          </p:nvPr>
        </p:nvSpPr>
        <p:spPr>
          <a:xfrm>
            <a:off x="447948" y="2151801"/>
            <a:ext cx="79725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AutoNum type="arabicPeriod"/>
            </a:pPr>
            <a:r>
              <a:rPr lang="cs-CZ" sz="1800" b="1" u="none" strike="noStrike">
                <a:latin typeface="Open Sans"/>
                <a:ea typeface="Open Sans"/>
                <a:cs typeface="Open Sans"/>
                <a:sym typeface="Open Sans"/>
              </a:rPr>
              <a:t>Integrace do obchodních strategií</a:t>
            </a:r>
            <a:endParaRPr sz="2400" b="1" u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○"/>
            </a:pPr>
            <a:r>
              <a:rPr lang="cs-CZ" sz="1600" u="none" strike="noStrike">
                <a:latin typeface="Open Sans"/>
                <a:ea typeface="Open Sans"/>
                <a:cs typeface="Open Sans"/>
                <a:sym typeface="Open Sans"/>
              </a:rPr>
              <a:t>Měřitelné cíle</a:t>
            </a:r>
            <a:endParaRPr u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○"/>
            </a:pPr>
            <a:r>
              <a:rPr lang="cs-CZ" sz="1600" u="none" strike="noStrike">
                <a:latin typeface="Open Sans"/>
                <a:ea typeface="Open Sans"/>
                <a:cs typeface="Open Sans"/>
                <a:sym typeface="Open Sans"/>
              </a:rPr>
              <a:t>Způsob implementace</a:t>
            </a:r>
            <a:endParaRPr u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○"/>
            </a:pPr>
            <a:r>
              <a:rPr lang="cs-CZ" sz="1600" u="none" strike="noStrike">
                <a:latin typeface="Open Sans"/>
                <a:ea typeface="Open Sans"/>
                <a:cs typeface="Open Sans"/>
                <a:sym typeface="Open Sans"/>
              </a:rPr>
              <a:t>Plánované změny obchodního modelu, strategie a finančního plánování</a:t>
            </a:r>
            <a:endParaRPr u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AutoNum type="arabicPeriod"/>
            </a:pPr>
            <a:r>
              <a:rPr lang="cs-CZ" sz="1800" b="1" u="none" strike="noStrike">
                <a:latin typeface="Open Sans"/>
                <a:ea typeface="Open Sans"/>
                <a:cs typeface="Open Sans"/>
                <a:sym typeface="Open Sans"/>
              </a:rPr>
              <a:t>Analýza hlavních rizik a dopadů</a:t>
            </a:r>
            <a:endParaRPr sz="2400" b="1" u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○"/>
            </a:pPr>
            <a:r>
              <a:rPr lang="cs-CZ" sz="1600" u="none" strike="noStrike">
                <a:latin typeface="Open Sans"/>
                <a:ea typeface="Open Sans"/>
                <a:cs typeface="Open Sans"/>
                <a:sym typeface="Open Sans"/>
              </a:rPr>
              <a:t>Vymezení hlavních negativních dopadů souvisejících s činností firmy</a:t>
            </a:r>
            <a:endParaRPr u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○"/>
            </a:pPr>
            <a:r>
              <a:rPr lang="cs-CZ" sz="1600" u="none" strike="noStrike">
                <a:latin typeface="Open Sans"/>
                <a:ea typeface="Open Sans"/>
                <a:cs typeface="Open Sans"/>
                <a:sym typeface="Open Sans"/>
              </a:rPr>
              <a:t>Analýza finančních rizik pro korporaci</a:t>
            </a:r>
            <a:endParaRPr u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○"/>
            </a:pPr>
            <a:r>
              <a:rPr lang="cs-CZ" sz="1600" u="none" strike="noStrike">
                <a:latin typeface="Open Sans"/>
                <a:ea typeface="Open Sans"/>
                <a:cs typeface="Open Sans"/>
                <a:sym typeface="Open Sans"/>
              </a:rPr>
              <a:t>Popis procesu</a:t>
            </a:r>
            <a:endParaRPr u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marL="3429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 ExtraBold"/>
              <a:buAutoNum type="arabicPeriod"/>
            </a:pPr>
            <a:r>
              <a:rPr lang="cs-CZ" sz="1800" b="1" u="none" strike="noStrike">
                <a:latin typeface="Open Sans"/>
                <a:ea typeface="Open Sans"/>
                <a:cs typeface="Open Sans"/>
                <a:sym typeface="Open Sans"/>
              </a:rPr>
              <a:t>Řízení</a:t>
            </a:r>
            <a:endParaRPr sz="2400" b="1" u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○"/>
            </a:pPr>
            <a:r>
              <a:rPr lang="cs-CZ" sz="1600">
                <a:latin typeface="Open Sans"/>
                <a:ea typeface="Open Sans"/>
                <a:cs typeface="Open Sans"/>
                <a:sym typeface="Open Sans"/>
              </a:rPr>
              <a:t>P</a:t>
            </a:r>
            <a:r>
              <a:rPr lang="cs-CZ" sz="1600" u="none" strike="noStrike">
                <a:latin typeface="Open Sans"/>
                <a:ea typeface="Open Sans"/>
                <a:cs typeface="Open Sans"/>
                <a:sym typeface="Open Sans"/>
              </a:rPr>
              <a:t>opis schválení strategií a odpovědnosti za implementaci</a:t>
            </a:r>
            <a:endParaRPr u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○"/>
            </a:pPr>
            <a:r>
              <a:rPr lang="cs-CZ" sz="1600">
                <a:latin typeface="Open Sans"/>
                <a:ea typeface="Open Sans"/>
                <a:cs typeface="Open Sans"/>
                <a:sym typeface="Open Sans"/>
              </a:rPr>
              <a:t>I</a:t>
            </a:r>
            <a:r>
              <a:rPr lang="cs-CZ" sz="1600" u="none" strike="noStrike">
                <a:latin typeface="Open Sans"/>
                <a:ea typeface="Open Sans"/>
                <a:cs typeface="Open Sans"/>
                <a:sym typeface="Open Sans"/>
              </a:rPr>
              <a:t>ntegrace cílů do pobídek pro manažery</a:t>
            </a:r>
            <a:endParaRPr u="none" strike="noStrike">
              <a:latin typeface="Open Sans"/>
              <a:ea typeface="Open Sans"/>
              <a:cs typeface="Open Sans"/>
              <a:sym typeface="Open Sans"/>
            </a:endParaRPr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 ExtraBold"/>
              <a:buChar char="○"/>
            </a:pPr>
            <a:r>
              <a:rPr lang="cs-CZ" sz="1600"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cs-CZ" sz="1600" u="none" strike="noStrike">
                <a:latin typeface="Open Sans"/>
                <a:ea typeface="Open Sans"/>
                <a:cs typeface="Open Sans"/>
                <a:sym typeface="Open Sans"/>
              </a:rPr>
              <a:t>xpertíza dostupná vedoucím orgánům pro vyhodnocení strategií</a:t>
            </a:r>
            <a:endParaRPr u="none" strike="noStrike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4"/>
          <p:cNvSpPr txBox="1">
            <a:spLocks noGrp="1"/>
          </p:cNvSpPr>
          <p:nvPr>
            <p:ph type="title"/>
          </p:nvPr>
        </p:nvSpPr>
        <p:spPr>
          <a:xfrm>
            <a:off x="457200" y="1126635"/>
            <a:ext cx="8229600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 Light"/>
              <a:buNone/>
            </a:pPr>
            <a:r>
              <a:rPr lang="cs-CZ" sz="3600">
                <a:latin typeface="Open Sans Light"/>
                <a:ea typeface="Open Sans Light"/>
                <a:cs typeface="Open Sans Light"/>
                <a:sym typeface="Open Sans Light"/>
              </a:rPr>
              <a:t>Klimatické změny: zmírnění a adaptace</a:t>
            </a:r>
            <a:endParaRPr sz="3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aphicFrame>
        <p:nvGraphicFramePr>
          <p:cNvPr id="177" name="Google Shape;177;p14"/>
          <p:cNvGraphicFramePr/>
          <p:nvPr/>
        </p:nvGraphicFramePr>
        <p:xfrm>
          <a:off x="457200" y="2204864"/>
          <a:ext cx="8229600" cy="3447078"/>
        </p:xfrm>
        <a:graphic>
          <a:graphicData uri="http://schemas.openxmlformats.org/drawingml/2006/table">
            <a:tbl>
              <a:tblPr firstRow="1" bandRow="1">
                <a:noFill/>
                <a:tableStyleId>{7ED0F7A4-8244-4B91-9339-DBCAA9CBCD0C}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8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Cíle a opatření</a:t>
                      </a:r>
                      <a:endParaRPr/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cíl snižování emisí 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vztah k veřejným cílům (science-based)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vývoj rizik pro obchodní model (resilience, scénáře)</a:t>
                      </a:r>
                      <a:endParaRPr sz="1600" b="0" u="none" strike="noStrike" cap="non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obchodní příležitosti a cíle (carbon emission reduction)</a:t>
                      </a:r>
                      <a:endParaRPr sz="16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37150" marR="137150" marT="13715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 u="none" strike="noStrike" cap="non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Indikátory</a:t>
                      </a:r>
                      <a:endParaRPr/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GHG emise Scope 1 </a:t>
                      </a:r>
                      <a:r>
                        <a:rPr lang="cs-CZ" sz="1600" b="0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2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GHG emise Scope 3 (od 2023)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GHG intenzita</a:t>
                      </a:r>
                      <a:endParaRPr/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podíl obnovitelných zdrojů</a:t>
                      </a:r>
                      <a:endParaRPr sz="1600" b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342900" marR="0" lvl="0" indent="-3429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cs-CZ" sz="1600" b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spotřeba energie (vybrané sektory)</a:t>
                      </a:r>
                      <a:endParaRPr sz="1600" b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F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Indikátory pro investory</a:t>
                      </a:r>
                      <a:endParaRPr/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b="0">
                          <a:solidFill>
                            <a:schemeClr val="dk1"/>
                          </a:solidFill>
                        </a:rPr>
                        <a:t>dopady</a:t>
                      </a:r>
                      <a:r>
                        <a:rPr lang="cs-CZ" sz="14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společností v portfoliu </a:t>
                      </a:r>
                      <a:r>
                        <a:rPr lang="cs-CZ" b="0">
                          <a:solidFill>
                            <a:schemeClr val="dk1"/>
                          </a:solidFill>
                        </a:rPr>
                        <a:t>dle </a:t>
                      </a:r>
                      <a:r>
                        <a:rPr lang="cs-CZ" sz="14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hodnot</a:t>
                      </a:r>
                      <a:r>
                        <a:rPr lang="cs-CZ" b="0">
                          <a:solidFill>
                            <a:schemeClr val="dk1"/>
                          </a:solidFill>
                        </a:rPr>
                        <a:t>y</a:t>
                      </a:r>
                      <a:r>
                        <a:rPr lang="cs-CZ" sz="14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investice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4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celková uhlíková stopa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4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podíl investic v sektoru fosilních paliv a rizikových realit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4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investice do společností bez cílů snižování emisí</a:t>
                      </a:r>
                      <a:endParaRPr sz="1400" b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sz="1400" b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podíl necertifikovaných cenných papírů</a:t>
                      </a:r>
                      <a:endParaRPr sz="1400" b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F7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"/>
          <p:cNvSpPr txBox="1">
            <a:spLocks noGrp="1"/>
          </p:cNvSpPr>
          <p:nvPr>
            <p:ph type="title"/>
          </p:nvPr>
        </p:nvSpPr>
        <p:spPr>
          <a:xfrm>
            <a:off x="456953" y="1126635"/>
            <a:ext cx="82296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Open Sans Light"/>
              <a:buNone/>
            </a:pPr>
            <a:r>
              <a:rPr lang="cs-CZ">
                <a:latin typeface="Open Sans Light"/>
                <a:ea typeface="Open Sans Light"/>
                <a:cs typeface="Open Sans Light"/>
                <a:sym typeface="Open Sans Light"/>
              </a:rPr>
              <a:t>Environmentální dopady </a:t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aphicFrame>
        <p:nvGraphicFramePr>
          <p:cNvPr id="183" name="Google Shape;183;p15"/>
          <p:cNvGraphicFramePr/>
          <p:nvPr/>
        </p:nvGraphicFramePr>
        <p:xfrm>
          <a:off x="455652" y="1988840"/>
          <a:ext cx="8229600" cy="3937806"/>
        </p:xfrm>
        <a:graphic>
          <a:graphicData uri="http://schemas.openxmlformats.org/drawingml/2006/table">
            <a:tbl>
              <a:tblPr firstRow="1" bandRow="1">
                <a:noFill/>
                <a:tableStyleId>{7ED0F7A4-8244-4B91-9339-DBCAA9CBCD0C}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2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Témata a cíle</a:t>
                      </a:r>
                      <a:endParaRPr/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794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cs-CZ" sz="1500" b="0">
                          <a:solidFill>
                            <a:schemeClr val="dk1"/>
                          </a:solidFill>
                        </a:rPr>
                        <a:t>popis </a:t>
                      </a:r>
                      <a:r>
                        <a:rPr lang="cs-CZ" sz="15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významných dopadů</a:t>
                      </a:r>
                      <a:endParaRPr sz="1500"/>
                    </a:p>
                    <a:p>
                      <a:pPr marL="285750" marR="0" lvl="0" indent="-2794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cs-CZ" sz="1500" b="0">
                          <a:solidFill>
                            <a:schemeClr val="dk1"/>
                          </a:solidFill>
                        </a:rPr>
                        <a:t>o</a:t>
                      </a:r>
                      <a:r>
                        <a:rPr lang="cs-CZ" sz="15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patření pro minimalizaci negativních dopadů</a:t>
                      </a:r>
                      <a:endParaRPr sz="1500"/>
                    </a:p>
                    <a:p>
                      <a:pPr marL="285750" marR="0" lvl="0" indent="-2794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cs-CZ" sz="1500" b="0">
                          <a:solidFill>
                            <a:schemeClr val="dk1"/>
                          </a:solidFill>
                        </a:rPr>
                        <a:t>d</a:t>
                      </a:r>
                      <a:r>
                        <a:rPr lang="cs-CZ" sz="15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eklarace, zda dopady jsou spojeny s riziky</a:t>
                      </a:r>
                      <a:endParaRPr sz="1500"/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500" b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cs-CZ" sz="15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nebo</a:t>
                      </a:r>
                      <a:endParaRPr sz="1500"/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794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cs-CZ" sz="1500" b="0">
                          <a:solidFill>
                            <a:schemeClr val="dk1"/>
                          </a:solidFill>
                        </a:rPr>
                        <a:t>d</a:t>
                      </a:r>
                      <a:r>
                        <a:rPr lang="cs-CZ" sz="15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eklarování žádných významných dopadů</a:t>
                      </a:r>
                      <a:endParaRPr sz="1500" b="0">
                        <a:solidFill>
                          <a:schemeClr val="dk1"/>
                        </a:solidFill>
                      </a:endParaRPr>
                    </a:p>
                  </a:txBody>
                  <a:tcPr marL="137150" marR="137150" marT="137150" marB="13715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Indikátory  </a:t>
                      </a:r>
                      <a:endParaRPr/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794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cs-CZ" sz="1500" b="0">
                          <a:solidFill>
                            <a:schemeClr val="dk1"/>
                          </a:solidFill>
                        </a:rPr>
                        <a:t>aktivity</a:t>
                      </a:r>
                      <a:r>
                        <a:rPr lang="cs-CZ" sz="15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v oblastech ohrožených suchem</a:t>
                      </a:r>
                      <a:endParaRPr sz="1500"/>
                    </a:p>
                    <a:p>
                      <a:pPr marL="285750" marR="0" lvl="0" indent="-2794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cs-CZ" sz="1500" b="0">
                          <a:solidFill>
                            <a:schemeClr val="dk1"/>
                          </a:solidFill>
                        </a:rPr>
                        <a:t>o</a:t>
                      </a:r>
                      <a:r>
                        <a:rPr lang="cs-CZ" sz="15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perace v blízkosti chráněných</a:t>
                      </a:r>
                      <a:r>
                        <a:rPr lang="cs-CZ" sz="1500" b="0">
                          <a:solidFill>
                            <a:schemeClr val="dk1"/>
                          </a:solidFill>
                        </a:rPr>
                        <a:t>/</a:t>
                      </a:r>
                      <a:r>
                        <a:rPr lang="cs-CZ" sz="15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cenných území    </a:t>
                      </a:r>
                      <a:endParaRPr sz="1500"/>
                    </a:p>
                    <a:p>
                      <a:pPr marL="285750" marR="0" lvl="0" indent="-2794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cs-CZ" sz="1500" b="0">
                          <a:solidFill>
                            <a:schemeClr val="dk1"/>
                          </a:solidFill>
                        </a:rPr>
                        <a:t>e</a:t>
                      </a:r>
                      <a:r>
                        <a:rPr lang="cs-CZ" sz="15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mise znečišťujících látek do vody </a:t>
                      </a:r>
                      <a:endParaRPr sz="1500"/>
                    </a:p>
                    <a:p>
                      <a:pPr marL="285750" marR="0" lvl="0" indent="-27940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Char char="•"/>
                      </a:pPr>
                      <a:r>
                        <a:rPr lang="cs-CZ" sz="1500" b="0">
                          <a:solidFill>
                            <a:schemeClr val="dk1"/>
                          </a:solidFill>
                        </a:rPr>
                        <a:t>n</a:t>
                      </a:r>
                      <a:r>
                        <a:rPr lang="cs-CZ" sz="15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ebezpečný odpad</a:t>
                      </a:r>
                      <a:endParaRPr sz="1500"/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7F7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Dodatečné indikátory</a:t>
                      </a:r>
                      <a:endParaRPr/>
                    </a:p>
                    <a:p>
                      <a:pPr marL="45720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0">
                        <a:solidFill>
                          <a:schemeClr val="dk1"/>
                        </a:solidFill>
                      </a:endParaRPr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b="0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lang="cs-CZ" sz="14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potřeba, odběr, recyklace, re-use vody 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b="0">
                          <a:solidFill>
                            <a:schemeClr val="dk1"/>
                          </a:solidFill>
                        </a:rPr>
                        <a:t>r</a:t>
                      </a:r>
                      <a:r>
                        <a:rPr lang="cs-CZ" sz="14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izikové aktivity, dodavatelské řetězce a komodity pro biodiverzitu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b="0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lang="cs-CZ" sz="14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rodukce chemických látek 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b="0">
                          <a:solidFill>
                            <a:schemeClr val="dk1"/>
                          </a:solidFill>
                        </a:rPr>
                        <a:t>n</a:t>
                      </a:r>
                      <a:r>
                        <a:rPr lang="cs-CZ" sz="14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erecyklovaný odpad</a:t>
                      </a:r>
                      <a:endParaRPr/>
                    </a:p>
                    <a:p>
                      <a:pPr marL="285750" marR="0" lvl="0" indent="-2857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cs-CZ" b="0">
                          <a:solidFill>
                            <a:schemeClr val="dk1"/>
                          </a:solidFill>
                        </a:rPr>
                        <a:t>e</a:t>
                      </a:r>
                      <a:r>
                        <a:rPr lang="cs-CZ" sz="14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mise látek anorganických, znečišťujících vzduch a  poškozujících oz</a:t>
                      </a:r>
                      <a:r>
                        <a:rPr lang="cs-CZ" b="0">
                          <a:solidFill>
                            <a:schemeClr val="dk1"/>
                          </a:solidFill>
                        </a:rPr>
                        <a:t>o</a:t>
                      </a:r>
                      <a:r>
                        <a:rPr lang="cs-CZ" sz="1400" b="0" u="none" strike="noStrike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novou vrstvu</a:t>
                      </a:r>
                      <a:endParaRPr sz="1400" b="0" u="none" strike="noStrike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37150" marR="137150" marT="137150" marB="137150">
                    <a:lnL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1FB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rank Bold">
      <a:dk1>
        <a:srgbClr val="21262E"/>
      </a:dk1>
      <a:lt1>
        <a:srgbClr val="FFFFFF"/>
      </a:lt1>
      <a:dk2>
        <a:srgbClr val="D70B3B"/>
      </a:dk2>
      <a:lt2>
        <a:srgbClr val="FFFFFF"/>
      </a:lt2>
      <a:accent1>
        <a:srgbClr val="D70B3B"/>
      </a:accent1>
      <a:accent2>
        <a:srgbClr val="C2B07C"/>
      </a:accent2>
      <a:accent3>
        <a:srgbClr val="26EBAD"/>
      </a:accent3>
      <a:accent4>
        <a:srgbClr val="21262E"/>
      </a:accent4>
      <a:accent5>
        <a:srgbClr val="C2B07C"/>
      </a:accent5>
      <a:accent6>
        <a:srgbClr val="D70B3B"/>
      </a:accent6>
      <a:hlink>
        <a:srgbClr val="D70B3B"/>
      </a:hlink>
      <a:folHlink>
        <a:srgbClr val="38BE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2038</Words>
  <Application>Microsoft Office PowerPoint</Application>
  <PresentationFormat>Předvádění na obrazovce (4:3)</PresentationFormat>
  <Paragraphs>309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4" baseType="lpstr">
      <vt:lpstr>Arial</vt:lpstr>
      <vt:lpstr>Open Sans</vt:lpstr>
      <vt:lpstr>Open Sans Light</vt:lpstr>
      <vt:lpstr>Arimo</vt:lpstr>
      <vt:lpstr>Calibri</vt:lpstr>
      <vt:lpstr>Noto Sans Symbols</vt:lpstr>
      <vt:lpstr>Open Sans ExtraBold</vt:lpstr>
      <vt:lpstr>Office Theme</vt:lpstr>
      <vt:lpstr>Standardy pro nefinanční reporting a taxonomii</vt:lpstr>
      <vt:lpstr>Prezentace aplikace PowerPoint</vt:lpstr>
      <vt:lpstr>Legislativní rámec</vt:lpstr>
      <vt:lpstr>Vývoj standardů </vt:lpstr>
      <vt:lpstr>Důvody reformy NFRD</vt:lpstr>
      <vt:lpstr>Klíčová data – standardy pro SFDR, Taxonomii a NFRD</vt:lpstr>
      <vt:lpstr>Strategie a cíle</vt:lpstr>
      <vt:lpstr>Klimatické změny: zmírnění a adaptace</vt:lpstr>
      <vt:lpstr>Environmentální dopady </vt:lpstr>
      <vt:lpstr>Taxonomie</vt:lpstr>
      <vt:lpstr>TEG návrh technických screeningových kritérií – zmírňování a přizpůsobování se změně klimatu</vt:lpstr>
      <vt:lpstr>Mezní významný příspěvek – příklady</vt:lpstr>
      <vt:lpstr>Due diligence (minimální opatření)</vt:lpstr>
      <vt:lpstr>Výzkum Alliance for Corporate Transparency a Climate Disclosure Standards Board </vt:lpstr>
      <vt:lpstr>Regionální srovnání</vt:lpstr>
      <vt:lpstr>Filip Gregor Head of Responsible Companies Section Steering Group Member European Corporate Reporting Lab @ EFRAG   filip.gregor@frankbold.org +420 775 154 083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Standardy pro nefinanční reporting a taxonomii</dc:title>
  <dc:creator>Frank</dc:creator>
  <cp:lastModifiedBy>Ondrej Janku</cp:lastModifiedBy>
  <cp:revision>4</cp:revision>
  <dcterms:created xsi:type="dcterms:W3CDTF">2012-06-27T12:27:37Z</dcterms:created>
  <dcterms:modified xsi:type="dcterms:W3CDTF">2021-03-08T15:53:07Z</dcterms:modified>
</cp:coreProperties>
</file>